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sldIdLst>
    <p:sldId id="256" r:id="rId5"/>
    <p:sldId id="304" r:id="rId6"/>
    <p:sldId id="306" r:id="rId7"/>
    <p:sldId id="345" r:id="rId8"/>
    <p:sldId id="308" r:id="rId9"/>
    <p:sldId id="315" r:id="rId10"/>
    <p:sldId id="351" r:id="rId11"/>
    <p:sldId id="318" r:id="rId12"/>
    <p:sldId id="367" r:id="rId13"/>
    <p:sldId id="352" r:id="rId14"/>
    <p:sldId id="346" r:id="rId15"/>
    <p:sldId id="310" r:id="rId16"/>
    <p:sldId id="313" r:id="rId17"/>
    <p:sldId id="353" r:id="rId18"/>
    <p:sldId id="354" r:id="rId19"/>
    <p:sldId id="314" r:id="rId20"/>
    <p:sldId id="258" r:id="rId21"/>
    <p:sldId id="337" r:id="rId22"/>
    <p:sldId id="361" r:id="rId23"/>
    <p:sldId id="362" r:id="rId24"/>
    <p:sldId id="360" r:id="rId25"/>
    <p:sldId id="359" r:id="rId26"/>
    <p:sldId id="363" r:id="rId27"/>
    <p:sldId id="262" r:id="rId28"/>
    <p:sldId id="347" r:id="rId29"/>
    <p:sldId id="322" r:id="rId30"/>
    <p:sldId id="286" r:id="rId31"/>
    <p:sldId id="348" r:id="rId32"/>
    <p:sldId id="323" r:id="rId33"/>
    <p:sldId id="291" r:id="rId34"/>
    <p:sldId id="331" r:id="rId35"/>
    <p:sldId id="332" r:id="rId36"/>
    <p:sldId id="289" r:id="rId37"/>
    <p:sldId id="330" r:id="rId38"/>
    <p:sldId id="357" r:id="rId39"/>
    <p:sldId id="342" r:id="rId40"/>
    <p:sldId id="341" r:id="rId41"/>
    <p:sldId id="290" r:id="rId42"/>
    <p:sldId id="349" r:id="rId43"/>
    <p:sldId id="364" r:id="rId44"/>
    <p:sldId id="365" r:id="rId45"/>
    <p:sldId id="366" r:id="rId46"/>
    <p:sldId id="343" r:id="rId47"/>
    <p:sldId id="340" r:id="rId48"/>
    <p:sldId id="284" r:id="rId49"/>
    <p:sldId id="325" r:id="rId50"/>
    <p:sldId id="276" r:id="rId51"/>
    <p:sldId id="327" r:id="rId52"/>
    <p:sldId id="344" r:id="rId53"/>
    <p:sldId id="264" r:id="rId54"/>
    <p:sldId id="329" r:id="rId55"/>
    <p:sldId id="358" r:id="rId56"/>
    <p:sldId id="368" r:id="rId57"/>
    <p:sldId id="317" r:id="rId58"/>
    <p:sldId id="350" r:id="rId59"/>
    <p:sldId id="309" r:id="rId60"/>
    <p:sldId id="319" r:id="rId61"/>
    <p:sldId id="355" r:id="rId62"/>
    <p:sldId id="29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2F103-6E8F-44AC-A3F0-EE5F2BCACA29}" type="datetimeFigureOut">
              <a:rPr lang="pt-BR" smtClean="0"/>
              <a:t>26/10/2021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818F4-2707-4ED1-9A32-5DD88350B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72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E3F90-4CDA-4E0F-8A0E-74132A5A5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92E422-3696-42C5-9291-666665949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D9F46B-6D9A-450D-BE66-59FD3D7F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905AA8-51B6-41B1-925C-115F6971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083B96-24C9-4ED6-BE49-56D699BB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28FE6-5DBD-4F78-895E-EF24947C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7078B04-E563-4A40-A615-493986329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EADFA-30D8-42FE-9614-1A90B5922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BE7914-292F-4235-8682-9F128F2EB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C5A3A0-B97F-4760-92B4-F17F4BF0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92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7EDA71-BCF4-4751-9C0D-C59F57C97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B9C1117-978B-4FB3-8011-57A09809D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6B3F1B-82A2-4AC6-8604-3EABB08B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E37CF6-4DF8-484A-B5D1-2FB263BD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1E4D41-39FC-47E3-86A3-C11EC0AC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47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80377-D1CA-4ADA-9B0C-C56F62623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CC30E-0753-4D35-B803-87D0048E6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6BCB72-A750-497F-BEB6-8B2918229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E4DE18-577F-422D-BF58-4D62D79A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AC84E0-6F1D-4341-92E7-5EDFE77D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6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FA50F-6767-4781-9D28-210E8121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67BCE5-EDBA-4637-8EB0-475D35E77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51DFA3-D53B-4019-AD58-115D18BB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8BE7AF-0114-4A56-8F26-06BA42DB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9EFCEC-0858-487D-B841-21324FF8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6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5E3D0-01FB-4C5A-8C36-340B7AE0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0BCCB-970B-46A1-BE50-AEF942732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8217FB-C73F-4CD4-9501-F112A09A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4C8CAB-D12D-4510-915C-E22DED5E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955612-C687-4A01-A317-7D528D68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682FC1-0FDD-4A10-9806-0508DAAE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88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D8350-3202-46A0-95CE-2B99D4BA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400B11-C6D4-4BD8-82CA-13F320FFE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A17CCE-F34E-4D39-97EF-2FD146E11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F85C34-F60F-4E80-B750-116718997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F420990-309B-4785-A8A5-E907E704D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B9F5DBA-C716-4C25-8069-3552857C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DD7E5EB-351B-4C47-B493-5F9251BC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8382D5-354D-47A0-93FD-3BB7A793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2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DA754-A58B-403E-9F1D-487F765B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B6EC2D-A326-4EF1-B9F4-C8D11320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BCD3F5-D59A-4654-B1EB-DABC69E4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02DD7C7-675F-4EB1-853F-B2A93292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5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E61D962-D0D8-41FC-8681-F28A4175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C8EDEF6-E500-4214-B92A-FDA4EC4D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5F43A0-226C-44F8-AF93-3ECFE642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5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CD6E2-6536-4A44-BF49-08C902A15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8CD10C-9D70-43BB-A625-924494531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30CDF9-5D93-44EE-9957-AC2455607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C1FD45-CD76-4118-A062-E6E48449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C0F9209-7387-446A-BCC7-285DCF39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8F9514-B592-4D46-A858-5A22E3FC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1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05362-7FEE-4246-BEA8-6B960DCE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1A495BD-5318-4BBD-9E07-6ADDE8EBF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FD2A52-88B4-46CE-B62C-A7FA2CA52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693363-D704-47DE-A29F-3390E06E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3D95AE-0B8D-478E-B439-4B6B2720A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956A2F-25D6-4E02-80FF-FAC31C7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5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47BE56B-A08C-4FEE-8545-787E73E3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D1AB68-59EA-4B9B-AD80-9232E1CE1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0946F-E542-4030-B720-65A50AF30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092EA-9E6A-443A-8A74-486D05A16E96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58FF9-1E38-4752-8E52-45431AA81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788E50-7E77-437D-9BE8-8F9057199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5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F8624-E455-4847-A744-9843828EB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b="1" dirty="0"/>
              <a:t>Events-Vis: Integrando Espaço e Tempo para a Visualização de Eventos em um gráfico 2D</a:t>
            </a:r>
            <a:endParaRPr lang="en-US" sz="40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9B2604-EA3C-4EB4-A178-9A81F3A48C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Giovani de Almeida Valdrighi</a:t>
            </a:r>
          </a:p>
          <a:p>
            <a:r>
              <a:rPr lang="en-US" dirty="0"/>
              <a:t>Jorge Poco</a:t>
            </a:r>
          </a:p>
          <a:p>
            <a:r>
              <a:rPr lang="en-US" dirty="0"/>
              <a:t>Nivan Ferreira</a:t>
            </a:r>
          </a:p>
        </p:txBody>
      </p:sp>
    </p:spTree>
    <p:extLst>
      <p:ext uri="{BB962C8B-B14F-4D97-AF65-F5344CB8AC3E}">
        <p14:creationId xmlns:p14="http://schemas.microsoft.com/office/powerpoint/2010/main" val="303736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8D763B-8C52-43FE-ACC8-9EED3BA2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Quais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técnicas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visualização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espaço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-temporal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já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existem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Apresentação com gráfico de barras com preenchimento sólido">
            <a:extLst>
              <a:ext uri="{FF2B5EF4-FFF2-40B4-BE49-F238E27FC236}">
                <a16:creationId xmlns:a16="http://schemas.microsoft.com/office/drawing/2014/main" id="{BE0B6E3B-D5B1-450E-8E07-36904C43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2C1C1C5-2AA7-4770-B62D-A2144942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2. Visualizações de dados espaço-temporais</a:t>
            </a:r>
            <a:endParaRPr lang="en-US" sz="44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5C366D-F163-4B01-926D-9E93B9F48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4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D2765-728D-4281-80D6-05C97EFC1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Visualização de dados espaço-temporais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B7ECDF-F803-46EE-8B64-38B2A1D9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Muitas técnicas para a visualização de dados espaciais foram herdadas da </a:t>
            </a:r>
            <a:r>
              <a:rPr lang="pt-BR" b="1" dirty="0">
                <a:solidFill>
                  <a:srgbClr val="2892D7"/>
                </a:solidFill>
              </a:rPr>
              <a:t>cartografia</a:t>
            </a:r>
            <a:r>
              <a:rPr lang="pt-BR" dirty="0"/>
              <a:t>.</a:t>
            </a:r>
          </a:p>
          <a:p>
            <a:r>
              <a:rPr lang="pt-BR" dirty="0"/>
              <a:t>Para lidar com a dimensão adicional (tempo), técnicas conectaram os métodos cartográficos com a dinamicidade permitida ao se utilizar computadores, utilizando de </a:t>
            </a:r>
            <a:r>
              <a:rPr lang="pt-BR" b="1" dirty="0">
                <a:solidFill>
                  <a:srgbClr val="2892D7"/>
                </a:solidFill>
              </a:rPr>
              <a:t>interatividade e animação</a:t>
            </a:r>
            <a:r>
              <a:rPr lang="pt-BR" dirty="0"/>
              <a:t>.</a:t>
            </a:r>
          </a:p>
          <a:p>
            <a:r>
              <a:rPr lang="pt-BR" dirty="0"/>
              <a:t>Técnicas mais comuns:</a:t>
            </a:r>
          </a:p>
          <a:p>
            <a:pPr lvl="1"/>
            <a:r>
              <a:rPr lang="pt-BR" dirty="0"/>
              <a:t>cubo de espaço-tempo;</a:t>
            </a:r>
          </a:p>
          <a:p>
            <a:pPr lvl="1"/>
            <a:r>
              <a:rPr lang="pt-BR" dirty="0"/>
              <a:t>animações;</a:t>
            </a:r>
          </a:p>
          <a:p>
            <a:pPr lvl="1"/>
            <a:r>
              <a:rPr lang="pt-BR" dirty="0"/>
              <a:t>“</a:t>
            </a:r>
            <a:r>
              <a:rPr lang="pt-BR" dirty="0" err="1"/>
              <a:t>small</a:t>
            </a:r>
            <a:r>
              <a:rPr lang="pt-BR" dirty="0"/>
              <a:t> multiples”.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41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0A72E-DD21-4179-9D51-31E23400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2. Visualização de dados espaço-temporais</a:t>
            </a:r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FDF14B9-10D2-4168-9368-A31BEA241160}"/>
              </a:ext>
            </a:extLst>
          </p:cNvPr>
          <p:cNvSpPr txBox="1"/>
          <p:nvPr/>
        </p:nvSpPr>
        <p:spPr>
          <a:xfrm>
            <a:off x="431936" y="2173382"/>
            <a:ext cx="3248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892D7"/>
                </a:solidFill>
              </a:rPr>
              <a:t>Cubo de espaço-tempo</a:t>
            </a:r>
            <a:endParaRPr lang="en-US" sz="2400" b="1" dirty="0">
              <a:solidFill>
                <a:srgbClr val="2892D7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8FE89D-B5EB-471C-A346-7F32EE1942E2}"/>
              </a:ext>
            </a:extLst>
          </p:cNvPr>
          <p:cNvSpPr txBox="1"/>
          <p:nvPr/>
        </p:nvSpPr>
        <p:spPr>
          <a:xfrm>
            <a:off x="5416855" y="2115012"/>
            <a:ext cx="158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892D7"/>
                </a:solidFill>
              </a:rPr>
              <a:t>Animações</a:t>
            </a:r>
            <a:endParaRPr lang="en-US" b="1" dirty="0">
              <a:solidFill>
                <a:srgbClr val="2892D7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2FD716-516B-481F-B4AE-7D9C28984981}"/>
              </a:ext>
            </a:extLst>
          </p:cNvPr>
          <p:cNvSpPr txBox="1"/>
          <p:nvPr/>
        </p:nvSpPr>
        <p:spPr>
          <a:xfrm>
            <a:off x="9048303" y="2115013"/>
            <a:ext cx="2540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892D7"/>
                </a:solidFill>
              </a:rPr>
              <a:t>“Small multiples”</a:t>
            </a:r>
            <a:endParaRPr lang="en-US" b="1" dirty="0">
              <a:solidFill>
                <a:srgbClr val="2892D7"/>
              </a:solidFill>
            </a:endParaRPr>
          </a:p>
        </p:txBody>
      </p:sp>
      <p:pic>
        <p:nvPicPr>
          <p:cNvPr id="13" name="Imagem 1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DECB0C2-A033-42BC-BDC4-AC67F26B4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520" y="2625529"/>
            <a:ext cx="2667000" cy="2533650"/>
          </a:xfrm>
          <a:prstGeom prst="rect">
            <a:avLst/>
          </a:prstGeom>
        </p:spPr>
      </p:pic>
      <p:pic>
        <p:nvPicPr>
          <p:cNvPr id="16" name="Imagem 15" descr="Gráfico, Gráfico de bolhas&#10;&#10;Descrição gerada automaticamente">
            <a:extLst>
              <a:ext uri="{FF2B5EF4-FFF2-40B4-BE49-F238E27FC236}">
                <a16:creationId xmlns:a16="http://schemas.microsoft.com/office/drawing/2014/main" id="{6F1DECB3-B71F-4C04-9660-DD52D7583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4" y="2663629"/>
            <a:ext cx="3048000" cy="249555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355503F-0EA5-4E0C-8232-B1059BE00FBF}"/>
              </a:ext>
            </a:extLst>
          </p:cNvPr>
          <p:cNvSpPr txBox="1"/>
          <p:nvPr/>
        </p:nvSpPr>
        <p:spPr>
          <a:xfrm>
            <a:off x="497647" y="5246130"/>
            <a:ext cx="3596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Projeções realizadas para exibir um </a:t>
            </a:r>
            <a:r>
              <a:rPr lang="pt-BR" b="1" dirty="0">
                <a:solidFill>
                  <a:srgbClr val="2892D7"/>
                </a:solidFill>
              </a:rPr>
              <a:t>objeto 3D </a:t>
            </a:r>
            <a:r>
              <a:rPr lang="pt-BR" dirty="0"/>
              <a:t>em uma </a:t>
            </a:r>
            <a:r>
              <a:rPr lang="pt-BR" b="1" dirty="0">
                <a:solidFill>
                  <a:srgbClr val="2892D7"/>
                </a:solidFill>
              </a:rPr>
              <a:t>tela 2D </a:t>
            </a:r>
            <a:r>
              <a:rPr lang="pt-BR" dirty="0"/>
              <a:t>pode gerar </a:t>
            </a:r>
            <a:r>
              <a:rPr lang="pt-BR" b="1" dirty="0">
                <a:solidFill>
                  <a:srgbClr val="2892D7"/>
                </a:solidFill>
              </a:rPr>
              <a:t>interpretações equivocadas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DE3DBB0-DAD9-4BCD-A079-A595451D9379}"/>
              </a:ext>
            </a:extLst>
          </p:cNvPr>
          <p:cNvSpPr txBox="1"/>
          <p:nvPr/>
        </p:nvSpPr>
        <p:spPr>
          <a:xfrm>
            <a:off x="4507777" y="5246130"/>
            <a:ext cx="3799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b="1" dirty="0" err="1">
                <a:solidFill>
                  <a:srgbClr val="2892D7"/>
                </a:solidFill>
              </a:rPr>
              <a:t>memorizar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momentos</a:t>
            </a:r>
            <a:r>
              <a:rPr lang="en-US" dirty="0"/>
              <a:t> para </a:t>
            </a:r>
            <a:r>
              <a:rPr lang="en-US" b="1" dirty="0" err="1">
                <a:solidFill>
                  <a:srgbClr val="2892D7"/>
                </a:solidFill>
              </a:rPr>
              <a:t>realizar</a:t>
            </a:r>
            <a:r>
              <a:rPr lang="en-US" b="1" dirty="0">
                <a:solidFill>
                  <a:srgbClr val="2892D7"/>
                </a:solidFill>
              </a:rPr>
              <a:t> </a:t>
            </a:r>
            <a:r>
              <a:rPr lang="en-US" b="1" dirty="0" err="1">
                <a:solidFill>
                  <a:srgbClr val="2892D7"/>
                </a:solidFill>
              </a:rPr>
              <a:t>comparações</a:t>
            </a:r>
            <a:r>
              <a:rPr lang="en-US" b="1" dirty="0">
                <a:solidFill>
                  <a:srgbClr val="2892D7"/>
                </a:solidFill>
              </a:rPr>
              <a:t>. 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EEE4F01-B125-4A58-9028-89F4512AF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1237" y="2580384"/>
            <a:ext cx="2540869" cy="252623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F2656F31-8B01-45D4-B728-E78E6A2E4200}"/>
              </a:ext>
            </a:extLst>
          </p:cNvPr>
          <p:cNvSpPr txBox="1"/>
          <p:nvPr/>
        </p:nvSpPr>
        <p:spPr>
          <a:xfrm>
            <a:off x="8645962" y="5246129"/>
            <a:ext cx="3471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Dificuldade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intervalos</a:t>
            </a:r>
            <a:r>
              <a:rPr lang="en-US" dirty="0"/>
              <a:t> </a:t>
            </a:r>
            <a:r>
              <a:rPr lang="en-US" dirty="0" err="1"/>
              <a:t>temporais</a:t>
            </a:r>
            <a:r>
              <a:rPr lang="en-US" dirty="0"/>
              <a:t> e </a:t>
            </a:r>
            <a:r>
              <a:rPr lang="en-US" b="1" dirty="0" err="1">
                <a:solidFill>
                  <a:srgbClr val="2892D7"/>
                </a:solidFill>
              </a:rPr>
              <a:t>número</a:t>
            </a:r>
            <a:r>
              <a:rPr lang="en-US" b="1" dirty="0">
                <a:solidFill>
                  <a:srgbClr val="2892D7"/>
                </a:solidFill>
              </a:rPr>
              <a:t> </a:t>
            </a:r>
            <a:r>
              <a:rPr lang="en-US" b="1" dirty="0" err="1">
                <a:solidFill>
                  <a:srgbClr val="2892D7"/>
                </a:solidFill>
              </a:rPr>
              <a:t>limitados</a:t>
            </a:r>
            <a:r>
              <a:rPr lang="en-US" b="1" dirty="0">
                <a:solidFill>
                  <a:srgbClr val="2892D7"/>
                </a:solidFill>
              </a:rPr>
              <a:t> de sub-</a:t>
            </a:r>
            <a:r>
              <a:rPr lang="en-US" b="1" dirty="0" err="1">
                <a:solidFill>
                  <a:srgbClr val="2892D7"/>
                </a:solidFill>
              </a:rPr>
              <a:t>gráficos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380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8D763B-8C52-43FE-ACC8-9EED3BA2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Quais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os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objetivos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Events-Vis?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Apresentação com gráfico de barras com preenchimento sólido">
            <a:extLst>
              <a:ext uri="{FF2B5EF4-FFF2-40B4-BE49-F238E27FC236}">
                <a16:creationId xmlns:a16="http://schemas.microsoft.com/office/drawing/2014/main" id="{BE0B6E3B-D5B1-450E-8E07-36904C43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6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2C1C1C5-2AA7-4770-B62D-A2144942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Objetivos</a:t>
            </a:r>
            <a:endParaRPr lang="en-US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5C366D-F163-4B01-926D-9E93B9F48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5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A9D41-4FAF-46C0-AEF2-D5976507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A6E13-0B5C-4A10-957D-739FA71F6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Gerar uma visualização de dados espaço-temporais que:</a:t>
            </a:r>
          </a:p>
          <a:p>
            <a:r>
              <a:rPr lang="pt-BR" dirty="0"/>
              <a:t>Seja capaz de gerar uma </a:t>
            </a:r>
            <a:r>
              <a:rPr lang="pt-BR" b="1" dirty="0">
                <a:solidFill>
                  <a:srgbClr val="2892D7"/>
                </a:solidFill>
              </a:rPr>
              <a:t>visão geral </a:t>
            </a:r>
            <a:r>
              <a:rPr lang="pt-BR" dirty="0"/>
              <a:t>de todo o conjunto de dados;</a:t>
            </a:r>
          </a:p>
          <a:p>
            <a:r>
              <a:rPr lang="pt-BR" dirty="0"/>
              <a:t>Permita a </a:t>
            </a:r>
            <a:r>
              <a:rPr lang="pt-BR" b="1" dirty="0">
                <a:solidFill>
                  <a:srgbClr val="2892D7"/>
                </a:solidFill>
              </a:rPr>
              <a:t>interpretabilidade</a:t>
            </a:r>
            <a:r>
              <a:rPr lang="pt-BR" dirty="0"/>
              <a:t> para identificação de características temporais e espaciais dos dados originais;</a:t>
            </a:r>
          </a:p>
          <a:p>
            <a:r>
              <a:rPr lang="pt-BR" dirty="0"/>
              <a:t>Evite os problemas apresentados pelas técnicas convencionais;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93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AE2AB-B5A2-4DF4-906E-D1551FF8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Events-Vis: Método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2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Events-Vis: Método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</p:spTree>
    <p:extLst>
      <p:ext uri="{BB962C8B-B14F-4D97-AF65-F5344CB8AC3E}">
        <p14:creationId xmlns:p14="http://schemas.microsoft.com/office/powerpoint/2010/main" val="360793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Events-Vis: Método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10998FE2-AD78-415A-B84F-AF22262E96D2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4352691" y="5054187"/>
            <a:ext cx="718013" cy="260295"/>
          </a:xfrm>
          <a:prstGeom prst="curvedConnector3">
            <a:avLst>
              <a:gd name="adj1" fmla="val 37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028754-4784-4339-A711-BDA7A2B9385A}"/>
              </a:ext>
            </a:extLst>
          </p:cNvPr>
          <p:cNvSpPr txBox="1"/>
          <p:nvPr/>
        </p:nvSpPr>
        <p:spPr>
          <a:xfrm>
            <a:off x="3375602" y="5543340"/>
            <a:ext cx="24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Retângulos externos representam eventos</a:t>
            </a:r>
          </a:p>
        </p:txBody>
      </p:sp>
    </p:spTree>
    <p:extLst>
      <p:ext uri="{BB962C8B-B14F-4D97-AF65-F5344CB8AC3E}">
        <p14:creationId xmlns:p14="http://schemas.microsoft.com/office/powerpoint/2010/main" val="275178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EA643-DA76-470B-B84C-E55EAD4B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33595A-D59A-4B07-BB75-48CFBF40B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Introdução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Dados espaço-temporais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Visualização de dados espaço-temporais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Objetivos</a:t>
            </a:r>
          </a:p>
          <a:p>
            <a:r>
              <a:rPr lang="pt-BR" dirty="0"/>
              <a:t>Método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Ordenamento dos eventos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Posicionamento vertical</a:t>
            </a:r>
          </a:p>
          <a:p>
            <a:pPr marL="1428750" lvl="2" indent="-514350">
              <a:buFont typeface="+mj-lt"/>
              <a:buAutoNum type="romanUcPeriod"/>
            </a:pPr>
            <a:r>
              <a:rPr lang="pt-BR" dirty="0"/>
              <a:t>Definição do problema</a:t>
            </a:r>
          </a:p>
          <a:p>
            <a:pPr marL="1428750" lvl="2" indent="-514350">
              <a:buFont typeface="+mj-lt"/>
              <a:buAutoNum type="romanUcPeriod"/>
            </a:pPr>
            <a:r>
              <a:rPr lang="pt-BR" dirty="0"/>
              <a:t>Heurística Gulosa</a:t>
            </a:r>
          </a:p>
          <a:p>
            <a:pPr marL="1428750" lvl="2" indent="-514350">
              <a:buFont typeface="+mj-lt"/>
              <a:buAutoNum type="romanUcPeriod"/>
            </a:pPr>
            <a:r>
              <a:rPr lang="pt-BR" dirty="0"/>
              <a:t>Programação Quadrática Mista Inteira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Representação interna</a:t>
            </a:r>
          </a:p>
          <a:p>
            <a:r>
              <a:rPr lang="pt-BR" dirty="0"/>
              <a:t>Avaliação do método				</a:t>
            </a:r>
          </a:p>
          <a:p>
            <a:r>
              <a:rPr lang="pt-BR" dirty="0"/>
              <a:t>Estudo de caso</a:t>
            </a:r>
          </a:p>
          <a:p>
            <a:r>
              <a:rPr lang="pt-BR" dirty="0"/>
              <a:t>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69372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Events-Vis: Método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3BB9566-3788-41F0-B39C-224BEF0B7372}"/>
              </a:ext>
            </a:extLst>
          </p:cNvPr>
          <p:cNvSpPr txBox="1"/>
          <p:nvPr/>
        </p:nvSpPr>
        <p:spPr>
          <a:xfrm>
            <a:off x="6993445" y="5395830"/>
            <a:ext cx="2310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Retângulos internos representam a estrutura interna</a:t>
            </a:r>
          </a:p>
        </p:txBody>
      </p: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70D6AB53-51B9-4CCA-BB76-776D2EC610DD}"/>
              </a:ext>
            </a:extLst>
          </p:cNvPr>
          <p:cNvCxnSpPr>
            <a:cxnSpLocks/>
          </p:cNvCxnSpPr>
          <p:nvPr/>
        </p:nvCxnSpPr>
        <p:spPr>
          <a:xfrm rot="10800000">
            <a:off x="5631785" y="4885594"/>
            <a:ext cx="1542576" cy="7021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995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Events-Vis: Método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A7546255-8447-4967-8EFB-0065671BF2CF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4276526" y="3521765"/>
            <a:ext cx="1898028" cy="353654"/>
          </a:xfrm>
          <a:prstGeom prst="curvedConnector4">
            <a:avLst>
              <a:gd name="adj1" fmla="val 47556"/>
              <a:gd name="adj2" fmla="val 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BA8670-09DA-44CA-B0B7-EE2C3EFFF898}"/>
              </a:ext>
            </a:extLst>
          </p:cNvPr>
          <p:cNvSpPr txBox="1"/>
          <p:nvPr/>
        </p:nvSpPr>
        <p:spPr>
          <a:xfrm>
            <a:off x="1864631" y="3552253"/>
            <a:ext cx="24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Largura representa a duração temporal</a:t>
            </a:r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06B293FA-8906-4A05-8410-A2A9BAEB438A}"/>
              </a:ext>
            </a:extLst>
          </p:cNvPr>
          <p:cNvSpPr/>
          <p:nvPr/>
        </p:nvSpPr>
        <p:spPr>
          <a:xfrm rot="5400000">
            <a:off x="6081789" y="3200482"/>
            <a:ext cx="185530" cy="457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34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Events-Vis: Método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F9566E-3947-42BA-A38B-E9FDD2ED871D}"/>
              </a:ext>
            </a:extLst>
          </p:cNvPr>
          <p:cNvSpPr txBox="1"/>
          <p:nvPr/>
        </p:nvSpPr>
        <p:spPr>
          <a:xfrm>
            <a:off x="8196993" y="3429000"/>
            <a:ext cx="1842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Altura representa a área</a:t>
            </a:r>
          </a:p>
        </p:txBody>
      </p:sp>
      <p:cxnSp>
        <p:nvCxnSpPr>
          <p:cNvPr id="16" name="Conector: Curvo 15">
            <a:extLst>
              <a:ext uri="{FF2B5EF4-FFF2-40B4-BE49-F238E27FC236}">
                <a16:creationId xmlns:a16="http://schemas.microsoft.com/office/drawing/2014/main" id="{6A4CEE70-5CDB-44FE-A787-29BC0B7BFCF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7753817" y="3752166"/>
            <a:ext cx="443177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have Direita 22">
            <a:extLst>
              <a:ext uri="{FF2B5EF4-FFF2-40B4-BE49-F238E27FC236}">
                <a16:creationId xmlns:a16="http://schemas.microsoft.com/office/drawing/2014/main" id="{11071C8D-AD46-4490-8703-A521D1EA4F7B}"/>
              </a:ext>
            </a:extLst>
          </p:cNvPr>
          <p:cNvSpPr/>
          <p:nvPr/>
        </p:nvSpPr>
        <p:spPr>
          <a:xfrm>
            <a:off x="7481840" y="3523647"/>
            <a:ext cx="185530" cy="457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776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Events-Vis: Método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10998FE2-AD78-415A-B84F-AF22262E96D2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4352691" y="5054187"/>
            <a:ext cx="718013" cy="260295"/>
          </a:xfrm>
          <a:prstGeom prst="curvedConnector3">
            <a:avLst>
              <a:gd name="adj1" fmla="val 37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028754-4784-4339-A711-BDA7A2B9385A}"/>
              </a:ext>
            </a:extLst>
          </p:cNvPr>
          <p:cNvSpPr txBox="1"/>
          <p:nvPr/>
        </p:nvSpPr>
        <p:spPr>
          <a:xfrm>
            <a:off x="3375602" y="5543340"/>
            <a:ext cx="24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Retângulos externos representam eventos</a:t>
            </a: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A7546255-8447-4967-8EFB-0065671BF2CF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4276526" y="3521765"/>
            <a:ext cx="1898028" cy="353654"/>
          </a:xfrm>
          <a:prstGeom prst="curvedConnector4">
            <a:avLst>
              <a:gd name="adj1" fmla="val 47556"/>
              <a:gd name="adj2" fmla="val 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BA8670-09DA-44CA-B0B7-EE2C3EFFF898}"/>
              </a:ext>
            </a:extLst>
          </p:cNvPr>
          <p:cNvSpPr txBox="1"/>
          <p:nvPr/>
        </p:nvSpPr>
        <p:spPr>
          <a:xfrm>
            <a:off x="1864631" y="3552253"/>
            <a:ext cx="24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Largura representa a duração temporal</a:t>
            </a:r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06B293FA-8906-4A05-8410-A2A9BAEB438A}"/>
              </a:ext>
            </a:extLst>
          </p:cNvPr>
          <p:cNvSpPr/>
          <p:nvPr/>
        </p:nvSpPr>
        <p:spPr>
          <a:xfrm rot="5400000">
            <a:off x="6081789" y="3200482"/>
            <a:ext cx="185530" cy="457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F9566E-3947-42BA-A38B-E9FDD2ED871D}"/>
              </a:ext>
            </a:extLst>
          </p:cNvPr>
          <p:cNvSpPr txBox="1"/>
          <p:nvPr/>
        </p:nvSpPr>
        <p:spPr>
          <a:xfrm>
            <a:off x="8196993" y="3429000"/>
            <a:ext cx="1842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Altura representa a área</a:t>
            </a:r>
          </a:p>
        </p:txBody>
      </p:sp>
      <p:cxnSp>
        <p:nvCxnSpPr>
          <p:cNvPr id="16" name="Conector: Curvo 15">
            <a:extLst>
              <a:ext uri="{FF2B5EF4-FFF2-40B4-BE49-F238E27FC236}">
                <a16:creationId xmlns:a16="http://schemas.microsoft.com/office/drawing/2014/main" id="{6A4CEE70-5CDB-44FE-A787-29BC0B7BFCF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7753817" y="3752166"/>
            <a:ext cx="443177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have Direita 22">
            <a:extLst>
              <a:ext uri="{FF2B5EF4-FFF2-40B4-BE49-F238E27FC236}">
                <a16:creationId xmlns:a16="http://schemas.microsoft.com/office/drawing/2014/main" id="{11071C8D-AD46-4490-8703-A521D1EA4F7B}"/>
              </a:ext>
            </a:extLst>
          </p:cNvPr>
          <p:cNvSpPr/>
          <p:nvPr/>
        </p:nvSpPr>
        <p:spPr>
          <a:xfrm>
            <a:off x="7481840" y="3523647"/>
            <a:ext cx="185530" cy="457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3BB9566-3788-41F0-B39C-224BEF0B7372}"/>
              </a:ext>
            </a:extLst>
          </p:cNvPr>
          <p:cNvSpPr txBox="1"/>
          <p:nvPr/>
        </p:nvSpPr>
        <p:spPr>
          <a:xfrm>
            <a:off x="6993445" y="5395830"/>
            <a:ext cx="2310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Retângulos internos representam a estrutura interna</a:t>
            </a:r>
          </a:p>
        </p:txBody>
      </p: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70D6AB53-51B9-4CCA-BB76-776D2EC610DD}"/>
              </a:ext>
            </a:extLst>
          </p:cNvPr>
          <p:cNvCxnSpPr>
            <a:cxnSpLocks/>
          </p:cNvCxnSpPr>
          <p:nvPr/>
        </p:nvCxnSpPr>
        <p:spPr>
          <a:xfrm rot="10800000">
            <a:off x="5631785" y="4885594"/>
            <a:ext cx="1542576" cy="7021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62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7A4868-0471-4D30-AC8D-6E29FAE7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Events-Vis: Método</a:t>
            </a:r>
            <a:endParaRPr lang="en-US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0E70058-E031-4C0E-899E-5A33A4C8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2" y="2156951"/>
            <a:ext cx="11519995" cy="2002306"/>
          </a:xfrm>
        </p:spPr>
      </p:pic>
    </p:spTree>
    <p:extLst>
      <p:ext uri="{BB962C8B-B14F-4D97-AF65-F5344CB8AC3E}">
        <p14:creationId xmlns:p14="http://schemas.microsoft.com/office/powerpoint/2010/main" val="376335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7A4868-0471-4D30-AC8D-6E29FAE7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1. Ordenamento dos Eventos</a:t>
            </a:r>
            <a:endParaRPr lang="en-US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0E70058-E031-4C0E-899E-5A33A4C8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2" y="2156951"/>
            <a:ext cx="11519995" cy="2002306"/>
          </a:xfrm>
        </p:spPr>
      </p:pic>
      <p:pic>
        <p:nvPicPr>
          <p:cNvPr id="5" name="Espaço Reservado para Conteúdo 6">
            <a:extLst>
              <a:ext uri="{FF2B5EF4-FFF2-40B4-BE49-F238E27FC236}">
                <a16:creationId xmlns:a16="http://schemas.microsoft.com/office/drawing/2014/main" id="{297B6798-9B25-4FC7-ADF1-255515D9C8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78"/>
          <a:stretch/>
        </p:blipFill>
        <p:spPr>
          <a:xfrm>
            <a:off x="336003" y="2156951"/>
            <a:ext cx="2871024" cy="2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6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6">
            <a:extLst>
              <a:ext uri="{FF2B5EF4-FFF2-40B4-BE49-F238E27FC236}">
                <a16:creationId xmlns:a16="http://schemas.microsoft.com/office/drawing/2014/main" id="{321A5377-A19D-48A8-A231-2A6AFEA9A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78"/>
          <a:stretch/>
        </p:blipFill>
        <p:spPr>
          <a:xfrm>
            <a:off x="336003" y="2156951"/>
            <a:ext cx="2871024" cy="200230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C7A4868-0471-4D30-AC8D-6E29FAE7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1. Ordenamento dos Eventos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E3F25A-28D2-4D3E-8718-228A937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1188" y="1825625"/>
            <a:ext cx="7852611" cy="4351338"/>
          </a:xfrm>
        </p:spPr>
        <p:txBody>
          <a:bodyPr/>
          <a:lstStyle/>
          <a:p>
            <a:r>
              <a:rPr lang="pt-BR" dirty="0"/>
              <a:t>Calculamos </a:t>
            </a:r>
            <a:r>
              <a:rPr lang="pt-BR" b="1" dirty="0">
                <a:solidFill>
                  <a:srgbClr val="2892D7"/>
                </a:solidFill>
              </a:rPr>
              <a:t>pontos centrais dos eventos</a:t>
            </a:r>
            <a:r>
              <a:rPr lang="pt-BR" dirty="0"/>
              <a:t>, como a média entre os pontos de um evento ou o centro de massa. </a:t>
            </a:r>
          </a:p>
          <a:p>
            <a:r>
              <a:rPr lang="pt-BR" dirty="0"/>
              <a:t>Aplicamos uma transformação de </a:t>
            </a:r>
            <a:r>
              <a:rPr lang="pt-BR" b="1" dirty="0">
                <a:solidFill>
                  <a:srgbClr val="2892D7"/>
                </a:solidFill>
              </a:rPr>
              <a:t>projeção de 2D para 1D</a:t>
            </a:r>
            <a:r>
              <a:rPr lang="pt-BR" dirty="0"/>
              <a:t> nos pontos centrais e obtemos um ordenamento dos eventos.</a:t>
            </a:r>
          </a:p>
        </p:txBody>
      </p:sp>
    </p:spTree>
    <p:extLst>
      <p:ext uri="{BB962C8B-B14F-4D97-AF65-F5344CB8AC3E}">
        <p14:creationId xmlns:p14="http://schemas.microsoft.com/office/powerpoint/2010/main" val="96209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342B8-43D3-4DCD-815C-1B58DFA3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Projeções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218083-290A-4C10-BC90-3D6840037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Utilizadas </a:t>
            </a:r>
            <a:r>
              <a:rPr lang="pt-BR" b="1" dirty="0">
                <a:solidFill>
                  <a:srgbClr val="2892D7"/>
                </a:solidFill>
              </a:rPr>
              <a:t>para representar o espaço bidimensional no eixo vertical </a:t>
            </a:r>
            <a:r>
              <a:rPr lang="pt-BR" dirty="0"/>
              <a:t>unidimensional preservando o máximo da informação.</a:t>
            </a:r>
          </a:p>
          <a:p>
            <a:r>
              <a:rPr lang="pt-BR" dirty="0"/>
              <a:t>Métodos de projeção considerados:</a:t>
            </a:r>
          </a:p>
          <a:p>
            <a:pPr lvl="1"/>
            <a:r>
              <a:rPr lang="en-US" dirty="0" err="1"/>
              <a:t>Redução</a:t>
            </a:r>
            <a:r>
              <a:rPr lang="en-US" dirty="0"/>
              <a:t> de </a:t>
            </a:r>
            <a:r>
              <a:rPr lang="en-US" dirty="0" err="1"/>
              <a:t>dimensionalidade</a:t>
            </a:r>
            <a:r>
              <a:rPr lang="en-US" dirty="0"/>
              <a:t>: PCA, MDS, t-SNE, UMAP.</a:t>
            </a:r>
          </a:p>
          <a:p>
            <a:pPr lvl="1"/>
            <a:r>
              <a:rPr lang="en-US" dirty="0" err="1"/>
              <a:t>Indexação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: </a:t>
            </a:r>
            <a:r>
              <a:rPr lang="en-US" dirty="0" err="1"/>
              <a:t>curvas</a:t>
            </a:r>
            <a:r>
              <a:rPr lang="en-US" dirty="0"/>
              <a:t> de </a:t>
            </a:r>
            <a:r>
              <a:rPr lang="en-US" dirty="0" err="1"/>
              <a:t>preenchimento</a:t>
            </a:r>
            <a:r>
              <a:rPr lang="en-US" dirty="0"/>
              <a:t> de </a:t>
            </a:r>
            <a:r>
              <a:rPr lang="en-US" dirty="0" err="1"/>
              <a:t>espaço</a:t>
            </a:r>
            <a:r>
              <a:rPr lang="en-US" dirty="0"/>
              <a:t> Hilbert e Morton.</a:t>
            </a:r>
          </a:p>
        </p:txBody>
      </p:sp>
    </p:spTree>
    <p:extLst>
      <p:ext uri="{BB962C8B-B14F-4D97-AF65-F5344CB8AC3E}">
        <p14:creationId xmlns:p14="http://schemas.microsoft.com/office/powerpoint/2010/main" val="20554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7A4868-0471-4D30-AC8D-6E29FAE7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2. Posicionamento Vertical</a:t>
            </a:r>
            <a:endParaRPr lang="en-US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0E70058-E031-4C0E-899E-5A33A4C8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2" y="2156951"/>
            <a:ext cx="11519995" cy="2002306"/>
          </a:xfrm>
        </p:spPr>
      </p:pic>
      <p:pic>
        <p:nvPicPr>
          <p:cNvPr id="6" name="Espaço Reservado para Conteúdo 6">
            <a:extLst>
              <a:ext uri="{FF2B5EF4-FFF2-40B4-BE49-F238E27FC236}">
                <a16:creationId xmlns:a16="http://schemas.microsoft.com/office/drawing/2014/main" id="{7A97BE34-21C1-41A0-94B9-3256908C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2" r="25267"/>
          <a:stretch/>
        </p:blipFill>
        <p:spPr>
          <a:xfrm>
            <a:off x="3233530" y="2156951"/>
            <a:ext cx="5711687" cy="2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73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6">
            <a:extLst>
              <a:ext uri="{FF2B5EF4-FFF2-40B4-BE49-F238E27FC236}">
                <a16:creationId xmlns:a16="http://schemas.microsoft.com/office/drawing/2014/main" id="{D7B79582-47CA-49F5-B6F7-145A634B9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2" r="25267"/>
          <a:stretch/>
        </p:blipFill>
        <p:spPr>
          <a:xfrm>
            <a:off x="261483" y="2144967"/>
            <a:ext cx="5711687" cy="200230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C7A4868-0471-4D30-AC8D-6E29FAE7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2. Posicionamento Vertical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5EC58-6EF9-4299-9B65-AD64B151B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3170" y="1825625"/>
            <a:ext cx="538063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Espaço será representado verticalmente, dessa forma, a posição </a:t>
            </a:r>
            <a:r>
              <a:rPr lang="pt-BR" b="1" dirty="0">
                <a:solidFill>
                  <a:srgbClr val="2892D7"/>
                </a:solidFill>
              </a:rPr>
              <a:t>horizontal</a:t>
            </a:r>
            <a:r>
              <a:rPr lang="pt-BR" dirty="0"/>
              <a:t> e </a:t>
            </a:r>
            <a:r>
              <a:rPr lang="pt-BR" b="1" dirty="0">
                <a:solidFill>
                  <a:srgbClr val="2892D7"/>
                </a:solidFill>
              </a:rPr>
              <a:t>largura</a:t>
            </a:r>
            <a:r>
              <a:rPr lang="pt-BR" dirty="0"/>
              <a:t> dos retângulos </a:t>
            </a:r>
            <a:r>
              <a:rPr lang="pt-BR" b="1" dirty="0">
                <a:solidFill>
                  <a:srgbClr val="2892D7"/>
                </a:solidFill>
              </a:rPr>
              <a:t>não será considerada</a:t>
            </a:r>
            <a:r>
              <a:rPr lang="pt-BR" dirty="0"/>
              <a:t>.</a:t>
            </a:r>
          </a:p>
          <a:p>
            <a:r>
              <a:rPr lang="pt-BR" dirty="0"/>
              <a:t>Posicionar os eventos verticalmente de forma em que eventos seja representada:</a:t>
            </a:r>
          </a:p>
          <a:p>
            <a:pPr lvl="1"/>
            <a:r>
              <a:rPr lang="pt-BR" b="1" dirty="0">
                <a:solidFill>
                  <a:srgbClr val="2892D7"/>
                </a:solidFill>
              </a:rPr>
              <a:t>suas áreas;</a:t>
            </a:r>
          </a:p>
          <a:p>
            <a:pPr lvl="1"/>
            <a:r>
              <a:rPr lang="pt-BR" b="1" dirty="0">
                <a:solidFill>
                  <a:srgbClr val="2892D7"/>
                </a:solidFill>
              </a:rPr>
              <a:t>suas vizinhanças;</a:t>
            </a:r>
          </a:p>
          <a:p>
            <a:pPr lvl="1"/>
            <a:r>
              <a:rPr lang="pt-BR" b="1" dirty="0">
                <a:solidFill>
                  <a:srgbClr val="2892D7"/>
                </a:solidFill>
              </a:rPr>
              <a:t>A área de intersecção </a:t>
            </a:r>
            <a:r>
              <a:rPr lang="pt-BR" dirty="0"/>
              <a:t>entre eventos.</a:t>
            </a:r>
          </a:p>
        </p:txBody>
      </p:sp>
    </p:spTree>
    <p:extLst>
      <p:ext uri="{BB962C8B-B14F-4D97-AF65-F5344CB8AC3E}">
        <p14:creationId xmlns:p14="http://schemas.microsoft.com/office/powerpoint/2010/main" val="42436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62709-1BA5-4C5D-842A-776577F7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FBA762-C8F4-4666-B9DA-56695C640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8746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A4331-2D64-4773-93A5-4CB5A738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2.I </a:t>
            </a:r>
            <a:r>
              <a:rPr lang="pt-BR" sz="4000" dirty="0"/>
              <a:t>Formulação do problema de posicionamento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0E03BB8-16D6-4C33-A2A8-95930858D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Temos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/>
                  <a:t> eventos denotados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 </a:t>
                </a:r>
                <a:r>
                  <a:rPr lang="en-US" dirty="0" err="1"/>
                  <a:t>respectivos</a:t>
                </a:r>
                <a:r>
                  <a:rPr lang="en-US" dirty="0"/>
                  <a:t> </a:t>
                </a:r>
                <a:r>
                  <a:rPr lang="en-US" dirty="0" err="1"/>
                  <a:t>segmentos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dirty="0"/>
                  <a:t>, ambos numerados pela ordem obtida na etapa de projeção.</a:t>
                </a:r>
              </a:p>
              <a:p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evento</a:t>
                </a:r>
                <a:r>
                  <a:rPr lang="en-US" dirty="0"/>
                  <a:t> </a:t>
                </a:r>
                <a:r>
                  <a:rPr lang="en-US" dirty="0" err="1"/>
                  <a:t>possui</a:t>
                </a:r>
                <a:r>
                  <a:rPr lang="en-US" dirty="0"/>
                  <a:t>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área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área</a:t>
                </a:r>
                <a:r>
                  <a:rPr lang="en-US" dirty="0"/>
                  <a:t> do </a:t>
                </a:r>
                <a:r>
                  <a:rPr lang="en-US" dirty="0" err="1"/>
                  <a:t>envoltório</a:t>
                </a:r>
                <a:r>
                  <a:rPr lang="en-US" dirty="0"/>
                  <a:t> </a:t>
                </a:r>
                <a:r>
                  <a:rPr lang="en-US" dirty="0" err="1"/>
                  <a:t>convexo</a:t>
                </a:r>
                <a:r>
                  <a:rPr lang="en-US" dirty="0"/>
                  <a:t>) e para 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segmento</a:t>
                </a:r>
                <a:r>
                  <a:rPr lang="en-US" dirty="0"/>
                  <a:t> um </a:t>
                </a:r>
                <a:r>
                  <a:rPr lang="en-US" dirty="0" err="1"/>
                  <a:t>altura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Para </a:t>
                </a:r>
                <a:r>
                  <a:rPr lang="en-US" dirty="0" err="1"/>
                  <a:t>cada</a:t>
                </a:r>
                <a:r>
                  <a:rPr lang="en-US" dirty="0"/>
                  <a:t> par de </a:t>
                </a:r>
                <a:r>
                  <a:rPr lang="en-US" dirty="0" err="1"/>
                  <a:t>eventos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temos</a:t>
                </a:r>
                <a:r>
                  <a:rPr lang="en-US" dirty="0"/>
                  <a:t>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medida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da </a:t>
                </a:r>
                <a:r>
                  <a:rPr lang="en-US" dirty="0" err="1"/>
                  <a:t>área</a:t>
                </a:r>
                <a:r>
                  <a:rPr lang="en-US" dirty="0"/>
                  <a:t> de </a:t>
                </a:r>
                <a:r>
                  <a:rPr lang="en-US" dirty="0" err="1"/>
                  <a:t>intersecção</a:t>
                </a:r>
                <a:r>
                  <a:rPr lang="en-US" dirty="0"/>
                  <a:t> entre </a:t>
                </a:r>
                <a:r>
                  <a:rPr lang="en-US" dirty="0" err="1"/>
                  <a:t>suas</a:t>
                </a:r>
                <a:r>
                  <a:rPr lang="en-US" dirty="0"/>
                  <a:t> </a:t>
                </a:r>
                <a:r>
                  <a:rPr lang="en-US" dirty="0" err="1"/>
                  <a:t>regiões</a:t>
                </a:r>
                <a:r>
                  <a:rPr lang="en-US" dirty="0"/>
                  <a:t>, para </a:t>
                </a:r>
                <a:r>
                  <a:rPr lang="en-US" dirty="0" err="1"/>
                  <a:t>cada</a:t>
                </a:r>
                <a:r>
                  <a:rPr lang="en-US" dirty="0"/>
                  <a:t> par de </a:t>
                </a:r>
                <a:r>
                  <a:rPr lang="en-US" dirty="0" err="1"/>
                  <a:t>segmentos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podemos</a:t>
                </a:r>
                <a:r>
                  <a:rPr lang="en-US" dirty="0"/>
                  <a:t> </a:t>
                </a:r>
                <a:r>
                  <a:rPr lang="en-US" dirty="0" err="1"/>
                  <a:t>também</a:t>
                </a:r>
                <a:r>
                  <a:rPr lang="en-US" dirty="0"/>
                  <a:t> </a:t>
                </a:r>
                <a:r>
                  <a:rPr lang="en-US" dirty="0" err="1"/>
                  <a:t>calcular</a:t>
                </a:r>
                <a:r>
                  <a:rPr lang="en-US" dirty="0"/>
                  <a:t> a </a:t>
                </a:r>
                <a:r>
                  <a:rPr lang="en-US" dirty="0" err="1"/>
                  <a:t>intersecção</a:t>
                </a:r>
                <a:r>
                  <a:rPr lang="en-US" dirty="0"/>
                  <a:t> </a:t>
                </a:r>
                <a:r>
                  <a:rPr lang="en-US" dirty="0" err="1"/>
                  <a:t>geométrica</a:t>
                </a:r>
                <a:r>
                  <a:rPr lang="en-US" dirty="0"/>
                  <a:t> entre </a:t>
                </a:r>
                <a:r>
                  <a:rPr lang="en-US" dirty="0" err="1"/>
                  <a:t>eles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Considere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segmentos</a:t>
                </a:r>
                <a:r>
                  <a:rPr lang="en-US" dirty="0"/>
                  <a:t> </a:t>
                </a:r>
                <a:r>
                  <a:rPr lang="en-US" dirty="0" err="1"/>
                  <a:t>posicionados</a:t>
                </a:r>
                <a:r>
                  <a:rPr lang="en-US" dirty="0"/>
                  <a:t> no </a:t>
                </a:r>
                <a:r>
                  <a:rPr lang="en-US" dirty="0" err="1"/>
                  <a:t>plano</a:t>
                </a:r>
                <a:r>
                  <a:rPr lang="en-US" dirty="0"/>
                  <a:t> </a:t>
                </a:r>
                <a:r>
                  <a:rPr lang="en-US" dirty="0" err="1"/>
                  <a:t>cartesiano</a:t>
                </a:r>
                <a:r>
                  <a:rPr lang="en-US" dirty="0"/>
                  <a:t> </a:t>
                </a:r>
                <a:r>
                  <a:rPr lang="en-US" dirty="0" err="1"/>
                  <a:t>sobre</a:t>
                </a:r>
                <a:r>
                  <a:rPr lang="en-US" dirty="0"/>
                  <a:t> a </a:t>
                </a:r>
                <a:r>
                  <a:rPr lang="en-US" dirty="0" err="1"/>
                  <a:t>reta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com o </a:t>
                </a:r>
                <a:r>
                  <a:rPr lang="en-US" dirty="0" err="1"/>
                  <a:t>ponto</a:t>
                </a:r>
                <a:r>
                  <a:rPr lang="en-US" dirty="0"/>
                  <a:t> </a:t>
                </a:r>
                <a:r>
                  <a:rPr lang="en-US" dirty="0" err="1"/>
                  <a:t>médio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(0, 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 err="1"/>
                  <a:t>Problema</a:t>
                </a:r>
                <a:r>
                  <a:rPr lang="en-US" b="1" dirty="0"/>
                  <a:t>: </a:t>
                </a:r>
                <a:r>
                  <a:rPr lang="en-US" dirty="0" err="1"/>
                  <a:t>calcular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)|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b="1" dirty="0"/>
                  <a:t> </a:t>
                </a:r>
                <a:r>
                  <a:rPr lang="en-US" dirty="0" err="1"/>
                  <a:t>tais</a:t>
                </a:r>
                <a:r>
                  <a:rPr lang="en-US" dirty="0"/>
                  <a:t> que a </a:t>
                </a:r>
                <a:r>
                  <a:rPr lang="en-US" dirty="0" err="1"/>
                  <a:t>ordem</a:t>
                </a:r>
                <a:r>
                  <a:rPr lang="en-US" dirty="0"/>
                  <a:t> vertical dos </a:t>
                </a:r>
                <a:r>
                  <a:rPr lang="en-US" dirty="0" err="1"/>
                  <a:t>segmentos</a:t>
                </a:r>
                <a:r>
                  <a:rPr lang="en-US" dirty="0"/>
                  <a:t> </a:t>
                </a:r>
                <a:r>
                  <a:rPr lang="en-US" dirty="0" err="1"/>
                  <a:t>será</a:t>
                </a:r>
                <a:r>
                  <a:rPr lang="en-US" dirty="0"/>
                  <a:t> a </a:t>
                </a:r>
                <a:r>
                  <a:rPr lang="en-US" dirty="0" err="1"/>
                  <a:t>mesma</a:t>
                </a:r>
                <a:r>
                  <a:rPr lang="en-US" dirty="0"/>
                  <a:t> dos </a:t>
                </a:r>
                <a:r>
                  <a:rPr lang="en-US" dirty="0" err="1"/>
                  <a:t>reespectivos</a:t>
                </a:r>
                <a:r>
                  <a:rPr lang="en-US" dirty="0"/>
                  <a:t> </a:t>
                </a:r>
                <a:r>
                  <a:rPr lang="en-US" dirty="0" err="1"/>
                  <a:t>eventos</a:t>
                </a:r>
                <a:r>
                  <a:rPr lang="en-US" dirty="0"/>
                  <a:t>, a altura representa a área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e que a </a:t>
                </a:r>
                <a:r>
                  <a:rPr lang="en-US" dirty="0" err="1"/>
                  <a:t>intersecção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seja o </a:t>
                </a:r>
                <a:r>
                  <a:rPr lang="en-US" dirty="0" err="1"/>
                  <a:t>mais</a:t>
                </a:r>
                <a:r>
                  <a:rPr lang="en-US" dirty="0"/>
                  <a:t> </a:t>
                </a:r>
                <a:r>
                  <a:rPr lang="en-US" dirty="0" err="1"/>
                  <a:t>próximo</a:t>
                </a:r>
                <a:r>
                  <a:rPr lang="en-US" dirty="0"/>
                  <a:t> </a:t>
                </a:r>
                <a:r>
                  <a:rPr lang="en-US" dirty="0" err="1"/>
                  <a:t>possível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0E03BB8-16D6-4C33-A2A8-95930858D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83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23D6D-EC73-44D5-940D-D3B2A42A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Intersecção entre segmentos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F2F1696-9734-497D-89C8-CAF029179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Seja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 uma função que recebe dois segmentos e retorna o valor da intersecção entre eles. Observamos:	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F2F1696-9734-497D-89C8-CAF029179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17" t="-196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681B82E2-5459-4B25-898D-36229DDEF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38"/>
          <a:stretch/>
        </p:blipFill>
        <p:spPr>
          <a:xfrm>
            <a:off x="838200" y="2935707"/>
            <a:ext cx="4399547" cy="104273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4DD104-7A1D-4296-9D86-2244E32DA2C9}"/>
              </a:ext>
            </a:extLst>
          </p:cNvPr>
          <p:cNvSpPr txBox="1"/>
          <p:nvPr/>
        </p:nvSpPr>
        <p:spPr>
          <a:xfrm>
            <a:off x="986591" y="4278866"/>
            <a:ext cx="439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Caso os retângulos não apresentem intersecção, o valor é 0.</a:t>
            </a:r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12D2A97-E648-4834-9DDB-3CC58A5B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979" y="2669636"/>
            <a:ext cx="4325981" cy="1765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FF5B68C-D2CF-49F2-AF3C-E495EEF58A32}"/>
                  </a:ext>
                </a:extLst>
              </p:cNvPr>
              <p:cNvSpPr txBox="1"/>
              <p:nvPr/>
            </p:nvSpPr>
            <p:spPr>
              <a:xfrm>
                <a:off x="6096000" y="4340049"/>
                <a:ext cx="4399548" cy="901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ctr">
                  <a:buNone/>
                </a:pPr>
                <a:r>
                  <a:rPr lang="pt-BR" dirty="0"/>
                  <a:t>Caso apresentem, temos: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FF5B68C-D2CF-49F2-AF3C-E495EEF5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40049"/>
                <a:ext cx="4399548" cy="901401"/>
              </a:xfrm>
              <a:prstGeom prst="rect">
                <a:avLst/>
              </a:prstGeom>
              <a:blipFill>
                <a:blip r:embed="rId5"/>
                <a:stretch>
                  <a:fillRect t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231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A8D4A-6917-47DB-B2C2-97B3459A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Intersecção entre segmentos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56BB43-B474-4D5A-8374-1477AAA61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t-BR" dirty="0"/>
                  <a:t>Note que quando os segmentos não se intersectam: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Logo </a:t>
                </a:r>
                <a:r>
                  <a:rPr lang="en-US" dirty="0" err="1"/>
                  <a:t>podemos</a:t>
                </a:r>
                <a:r>
                  <a:rPr lang="en-US" dirty="0"/>
                  <a:t> </a:t>
                </a:r>
                <a:r>
                  <a:rPr lang="en-US" dirty="0" err="1"/>
                  <a:t>definir</a:t>
                </a:r>
                <a:r>
                  <a:rPr lang="en-US" dirty="0"/>
                  <a:t> a forma </a:t>
                </a:r>
                <a:r>
                  <a:rPr lang="en-US" dirty="0" err="1"/>
                  <a:t>geral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Quando</a:t>
                </a:r>
                <a:r>
                  <a:rPr lang="en-US" dirty="0"/>
                  <a:t> </a:t>
                </a:r>
                <a:r>
                  <a:rPr lang="en-US" dirty="0" err="1"/>
                  <a:t>sabemos</a:t>
                </a:r>
                <a:r>
                  <a:rPr lang="en-US" dirty="0"/>
                  <a:t> a </a:t>
                </a:r>
                <a:r>
                  <a:rPr lang="en-US" dirty="0" err="1"/>
                  <a:t>ordem</a:t>
                </a:r>
                <a:r>
                  <a:rPr lang="en-US" dirty="0"/>
                  <a:t> dos </a:t>
                </a:r>
                <a:r>
                  <a:rPr lang="en-US" dirty="0" err="1"/>
                  <a:t>segmentos</a:t>
                </a:r>
                <a:r>
                  <a:rPr lang="en-US" dirty="0"/>
                  <a:t>, </a:t>
                </a:r>
                <a:r>
                  <a:rPr lang="en-US" dirty="0" err="1"/>
                  <a:t>isto</a:t>
                </a:r>
                <a:r>
                  <a:rPr lang="en-US" dirty="0"/>
                  <a:t> é, </a:t>
                </a:r>
                <a:r>
                  <a:rPr lang="en-US" dirty="0" err="1"/>
                  <a:t>sabemos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então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156BB43-B474-4D5A-8374-1477AAA61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59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039C3-3C12-40DC-BF02-9DE3D9DD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posicionamento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35F545-0E63-42BA-AF09-929F6250D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Soluções propostas:</a:t>
            </a:r>
          </a:p>
          <a:p>
            <a:pPr lvl="1"/>
            <a:r>
              <a:rPr lang="pt-BR" dirty="0"/>
              <a:t>Heurística gulosa</a:t>
            </a:r>
          </a:p>
          <a:p>
            <a:pPr lvl="1"/>
            <a:r>
              <a:rPr lang="pt-BR" dirty="0"/>
              <a:t>Programação Quadrática Mista Inteira</a:t>
            </a:r>
          </a:p>
          <a:p>
            <a:r>
              <a:rPr lang="pt-BR" dirty="0"/>
              <a:t>É vantajoso</a:t>
            </a:r>
            <a:r>
              <a:rPr lang="pt-BR" b="1" dirty="0">
                <a:solidFill>
                  <a:srgbClr val="2892D7"/>
                </a:solidFill>
              </a:rPr>
              <a:t> separar os eventos em subconjuntos que se intersectam</a:t>
            </a:r>
            <a:r>
              <a:rPr lang="pt-BR" dirty="0"/>
              <a:t>.</a:t>
            </a:r>
          </a:p>
          <a:p>
            <a:r>
              <a:rPr lang="pt-BR" dirty="0"/>
              <a:t> O problema pode ser resolvido em subproblemas menores.</a:t>
            </a:r>
          </a:p>
          <a:p>
            <a:r>
              <a:rPr lang="pt-BR" dirty="0"/>
              <a:t>Para unir os resultados dos subconjuntos basta posiciona-los de forma sequencial.</a:t>
            </a:r>
          </a:p>
        </p:txBody>
      </p:sp>
    </p:spTree>
    <p:extLst>
      <p:ext uri="{BB962C8B-B14F-4D97-AF65-F5344CB8AC3E}">
        <p14:creationId xmlns:p14="http://schemas.microsoft.com/office/powerpoint/2010/main" val="3631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7F2D5-3484-4067-AE91-1A2D085F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Separação em subconjuntos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57C7D12-CF3A-4192-9DA5-803554FEF3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Dois eventos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pt-BR" dirty="0"/>
                  <a:t> pertencem a um mesmo subconjunto se, e somente se: </a:t>
                </a:r>
              </a:p>
              <a:p>
                <a:pPr lvl="1"/>
                <a:r>
                  <a:rPr lang="pt-BR" dirty="0"/>
                  <a:t>eles se intersectam;  </a:t>
                </a:r>
              </a:p>
              <a:p>
                <a:pPr lvl="1"/>
                <a:r>
                  <a:rPr lang="pt-BR" dirty="0"/>
                  <a:t>existe uma sequência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tal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&gt;0, …,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(“existe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sequência</a:t>
                </a:r>
                <a:r>
                  <a:rPr lang="en-US" dirty="0"/>
                  <a:t> de </a:t>
                </a:r>
                <a:r>
                  <a:rPr lang="en-US" dirty="0" err="1"/>
                  <a:t>eventos</a:t>
                </a:r>
                <a:r>
                  <a:rPr lang="en-US" dirty="0"/>
                  <a:t> que </a:t>
                </a:r>
                <a:r>
                  <a:rPr lang="en-US" dirty="0" err="1"/>
                  <a:t>ligam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por </a:t>
                </a:r>
                <a:r>
                  <a:rPr lang="en-US" dirty="0" err="1"/>
                  <a:t>meio</a:t>
                </a:r>
                <a:r>
                  <a:rPr lang="en-US" dirty="0"/>
                  <a:t> de intersecções”).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57C7D12-CF3A-4192-9DA5-803554FEF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5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7F2D5-3484-4067-AE91-1A2D085F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Separação em subconjuntos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57C7D12-CF3A-4192-9DA5-803554FEF3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Dois eventos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pt-BR" dirty="0"/>
                  <a:t> pertencem a um mesmo subconjunto se, e somente se: </a:t>
                </a:r>
              </a:p>
              <a:p>
                <a:pPr lvl="1"/>
                <a:r>
                  <a:rPr lang="pt-BR" dirty="0"/>
                  <a:t>eles se intersectam;  </a:t>
                </a:r>
              </a:p>
              <a:p>
                <a:pPr lvl="1"/>
                <a:r>
                  <a:rPr lang="pt-BR" dirty="0"/>
                  <a:t>existe uma sequência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tal</a:t>
                </a:r>
                <a:r>
                  <a:rPr lang="en-US" dirty="0"/>
                  <a:t>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&gt;0, …,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(“existe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sequência</a:t>
                </a:r>
                <a:r>
                  <a:rPr lang="en-US" dirty="0"/>
                  <a:t> de </a:t>
                </a:r>
                <a:r>
                  <a:rPr lang="en-US" dirty="0" err="1"/>
                  <a:t>eventos</a:t>
                </a:r>
                <a:r>
                  <a:rPr lang="en-US" dirty="0"/>
                  <a:t> que </a:t>
                </a:r>
                <a:r>
                  <a:rPr lang="en-US" dirty="0" err="1"/>
                  <a:t>ligam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por </a:t>
                </a:r>
                <a:r>
                  <a:rPr lang="en-US" dirty="0" err="1"/>
                  <a:t>meio</a:t>
                </a:r>
                <a:r>
                  <a:rPr lang="en-US" dirty="0"/>
                  <a:t> de intersecções”).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57C7D12-CF3A-4192-9DA5-803554FEF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54123D86-CF04-494E-B4B8-6B5650C81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84"/>
          <a:stretch/>
        </p:blipFill>
        <p:spPr>
          <a:xfrm>
            <a:off x="3091347" y="3841941"/>
            <a:ext cx="2358504" cy="265093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8796056-88DD-4680-AA7F-7C82352B9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4"/>
          <a:stretch/>
        </p:blipFill>
        <p:spPr>
          <a:xfrm>
            <a:off x="6592956" y="3841941"/>
            <a:ext cx="2540759" cy="2650934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61B01E7-56CD-4A01-A7A9-B72B76FF3722}"/>
              </a:ext>
            </a:extLst>
          </p:cNvPr>
          <p:cNvSpPr/>
          <p:nvPr/>
        </p:nvSpPr>
        <p:spPr>
          <a:xfrm>
            <a:off x="5599043" y="5167408"/>
            <a:ext cx="993913" cy="268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28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84D22-E326-455E-8088-66433EEE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da função objetivo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C4399C2-AF26-4A85-BE48-CD931F35F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Para cada par de </a:t>
                </a:r>
                <a:r>
                  <a:rPr lang="pt-BR" dirty="0" err="1"/>
                  <a:t>de</a:t>
                </a:r>
                <a:r>
                  <a:rPr lang="pt-BR" dirty="0"/>
                  <a:t> segmentos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pt-BR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desejamos aproximar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do valor da </a:t>
                </a:r>
                <a:r>
                  <a:rPr lang="en-US" dirty="0" err="1"/>
                  <a:t>área</a:t>
                </a:r>
                <a:r>
                  <a:rPr lang="en-US" dirty="0"/>
                  <a:t> </a:t>
                </a:r>
                <a:r>
                  <a:rPr lang="en-US" dirty="0" err="1"/>
                  <a:t>intersecção</a:t>
                </a:r>
                <a:r>
                  <a:rPr lang="en-US" dirty="0"/>
                  <a:t> dos </a:t>
                </a:r>
                <a:r>
                  <a:rPr lang="en-US" dirty="0" err="1"/>
                  <a:t>eventos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Uma </a:t>
                </a:r>
                <a:r>
                  <a:rPr lang="en-US" dirty="0" err="1"/>
                  <a:t>opção</a:t>
                </a:r>
                <a:r>
                  <a:rPr lang="en-US" dirty="0"/>
                  <a:t> é com a </a:t>
                </a:r>
                <a:r>
                  <a:rPr lang="en-US" dirty="0" err="1"/>
                  <a:t>distância</a:t>
                </a:r>
                <a:r>
                  <a:rPr lang="en-US" dirty="0"/>
                  <a:t> </a:t>
                </a:r>
                <a:r>
                  <a:rPr lang="en-US" dirty="0" err="1"/>
                  <a:t>quadrática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Considerando</a:t>
                </a:r>
                <a:r>
                  <a:rPr lang="en-US" dirty="0"/>
                  <a:t> </a:t>
                </a:r>
                <a:r>
                  <a:rPr lang="en-US" dirty="0" err="1"/>
                  <a:t>todos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pares </a:t>
                </a:r>
                <a:r>
                  <a:rPr lang="en-US" dirty="0" err="1"/>
                  <a:t>possíveis</a:t>
                </a:r>
                <a:r>
                  <a:rPr lang="en-US" dirty="0"/>
                  <a:t>, o </a:t>
                </a:r>
                <a:r>
                  <a:rPr lang="en-US" dirty="0" err="1"/>
                  <a:t>problema</a:t>
                </a:r>
                <a:r>
                  <a:rPr lang="en-US" dirty="0"/>
                  <a:t> é: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C4399C2-AF26-4A85-BE48-CD931F35F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76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1E8F3-7134-44ED-ADFF-945CFDDB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II Heurística Gulosa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5FBE59-E049-4971-9BD1-FEC7636C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2892D7"/>
                </a:solidFill>
              </a:rPr>
              <a:t>Heurística</a:t>
            </a:r>
            <a:r>
              <a:rPr lang="pt-BR" dirty="0"/>
              <a:t> é um método </a:t>
            </a:r>
            <a:r>
              <a:rPr lang="pt-BR" b="1" dirty="0">
                <a:solidFill>
                  <a:srgbClr val="2892D7"/>
                </a:solidFill>
              </a:rPr>
              <a:t>simples, rápido </a:t>
            </a:r>
            <a:r>
              <a:rPr lang="pt-BR" dirty="0"/>
              <a:t>e que encontre soluções próximas da solução ótima.</a:t>
            </a:r>
          </a:p>
          <a:p>
            <a:r>
              <a:rPr lang="pt-BR" b="1" dirty="0">
                <a:solidFill>
                  <a:srgbClr val="2892D7"/>
                </a:solidFill>
              </a:rPr>
              <a:t> Sem garantia de encontrar a solução ótima.</a:t>
            </a:r>
          </a:p>
          <a:p>
            <a:r>
              <a:rPr lang="pt-BR" dirty="0"/>
              <a:t>Uma heurística </a:t>
            </a:r>
            <a:r>
              <a:rPr lang="pt-BR" b="1" dirty="0">
                <a:solidFill>
                  <a:srgbClr val="2892D7"/>
                </a:solidFill>
              </a:rPr>
              <a:t>gulosa</a:t>
            </a:r>
            <a:r>
              <a:rPr lang="pt-BR" dirty="0"/>
              <a:t> em</a:t>
            </a:r>
            <a:r>
              <a:rPr lang="pt-BR" b="1" dirty="0">
                <a:solidFill>
                  <a:srgbClr val="2892D7"/>
                </a:solidFill>
              </a:rPr>
              <a:t> cada etapa </a:t>
            </a:r>
            <a:r>
              <a:rPr lang="pt-BR" dirty="0"/>
              <a:t>de construção da solução, </a:t>
            </a:r>
            <a:r>
              <a:rPr lang="pt-BR" b="1" dirty="0">
                <a:solidFill>
                  <a:srgbClr val="2892D7"/>
                </a:solidFill>
              </a:rPr>
              <a:t>decide pela opção que dará o melhor resultado imediato.</a:t>
            </a:r>
            <a:endParaRPr lang="pt-BR" dirty="0"/>
          </a:p>
          <a:p>
            <a:r>
              <a:rPr lang="pt-BR" dirty="0"/>
              <a:t>Iterando baseado na ordem dos eventos iremos </a:t>
            </a:r>
            <a:r>
              <a:rPr lang="pt-BR" b="1" dirty="0">
                <a:solidFill>
                  <a:srgbClr val="2892D7"/>
                </a:solidFill>
              </a:rPr>
              <a:t>posicionar os segmentos </a:t>
            </a:r>
            <a:r>
              <a:rPr lang="pt-BR" dirty="0"/>
              <a:t>verticalmente </a:t>
            </a:r>
            <a:r>
              <a:rPr lang="pt-BR" b="1" dirty="0">
                <a:solidFill>
                  <a:srgbClr val="2892D7"/>
                </a:solidFill>
              </a:rPr>
              <a:t>verificando a intersecção os segmentos consecutivos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88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1E8F3-7134-44ED-ADFF-945CFDDB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Heurística Gulosa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05FBE59-E049-4971-9BD1-FEC7636C84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A posição do primeiro: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/>
                  <a:t>   (isto é, o início do segmento está em y = 0).</a:t>
                </a:r>
              </a:p>
              <a:p>
                <a:r>
                  <a:rPr lang="pt-BR" dirty="0"/>
                  <a:t>Iterando pelos segmentos ordenados, definimos as posições da seguinte forma: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A cada iteração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No entanto, </a:t>
                </a:r>
                <a:r>
                  <a:rPr lang="pt-BR" b="1" dirty="0">
                    <a:solidFill>
                      <a:srgbClr val="2892D7"/>
                    </a:solidFill>
                  </a:rPr>
                  <a:t>a intersecção de segmentos não consecutivos não é garantida.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05FBE59-E049-4971-9BD1-FEC7636C8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8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DDFB1-8A0D-41B1-8CA4-99EC45B3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Heurística Gulosa - exemplo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390A07-4AF6-4488-92F5-73C97B08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1" y="1704336"/>
            <a:ext cx="2359397" cy="234904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365F53-77C5-4BB3-8837-7DDE53B6E2B5}"/>
              </a:ext>
            </a:extLst>
          </p:cNvPr>
          <p:cNvSpPr txBox="1"/>
          <p:nvPr/>
        </p:nvSpPr>
        <p:spPr>
          <a:xfrm>
            <a:off x="591707" y="3916905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Situação espacial a ser representada e a ordem dos eventos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2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E70A2-1E89-4979-81F8-477F8B42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Dados espaço-temporais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6DD0A-346C-4D61-B93C-238CE00F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65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DDFB1-8A0D-41B1-8CA4-99EC45B3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Heurística Gulosa - exemplo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390A07-4AF6-4488-92F5-73C97B08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1" y="1704336"/>
            <a:ext cx="2359397" cy="23490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D7BDE2-9F1E-4D33-B1C8-39D028882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02"/>
          <a:stretch/>
        </p:blipFill>
        <p:spPr>
          <a:xfrm>
            <a:off x="3805595" y="1697829"/>
            <a:ext cx="2359397" cy="249854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365F53-77C5-4BB3-8837-7DDE53B6E2B5}"/>
              </a:ext>
            </a:extLst>
          </p:cNvPr>
          <p:cNvSpPr txBox="1"/>
          <p:nvPr/>
        </p:nvSpPr>
        <p:spPr>
          <a:xfrm>
            <a:off x="591707" y="3916905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Situação espacial a ser representada e a ordem dos eventos</a:t>
            </a:r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B42BE6-2502-4B4E-A5D7-A545BA8C5D98}"/>
              </a:ext>
            </a:extLst>
          </p:cNvPr>
          <p:cNvSpPr txBox="1"/>
          <p:nvPr/>
        </p:nvSpPr>
        <p:spPr>
          <a:xfrm>
            <a:off x="3668364" y="3985143"/>
            <a:ext cx="271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Posiciona o primeiro evento no eixo y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63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DDFB1-8A0D-41B1-8CA4-99EC45B3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Heurística Gulosa - exemplo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390A07-4AF6-4488-92F5-73C97B08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1" y="1704336"/>
            <a:ext cx="2359397" cy="23490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D7BDE2-9F1E-4D33-B1C8-39D028882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02"/>
          <a:stretch/>
        </p:blipFill>
        <p:spPr>
          <a:xfrm>
            <a:off x="3805595" y="1697829"/>
            <a:ext cx="2359397" cy="249854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365F53-77C5-4BB3-8837-7DDE53B6E2B5}"/>
              </a:ext>
            </a:extLst>
          </p:cNvPr>
          <p:cNvSpPr txBox="1"/>
          <p:nvPr/>
        </p:nvSpPr>
        <p:spPr>
          <a:xfrm>
            <a:off x="591707" y="3916905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Situação espacial a ser representada e a ordem dos eventos</a:t>
            </a: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DDDDDA4-4287-4A78-BF69-3A288C230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82" r="33210"/>
          <a:stretch/>
        </p:blipFill>
        <p:spPr>
          <a:xfrm>
            <a:off x="6562521" y="1690688"/>
            <a:ext cx="2251882" cy="249854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B42BE6-2502-4B4E-A5D7-A545BA8C5D98}"/>
              </a:ext>
            </a:extLst>
          </p:cNvPr>
          <p:cNvSpPr txBox="1"/>
          <p:nvPr/>
        </p:nvSpPr>
        <p:spPr>
          <a:xfrm>
            <a:off x="3668364" y="3985143"/>
            <a:ext cx="271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Posiciona o primeiro evento no eixo y = 0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0EBE3C5-BACA-4F05-A158-61CFF6AB7AF6}"/>
              </a:ext>
            </a:extLst>
          </p:cNvPr>
          <p:cNvSpPr txBox="1"/>
          <p:nvPr/>
        </p:nvSpPr>
        <p:spPr>
          <a:xfrm>
            <a:off x="6228648" y="3985143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Adiciona o segundo representando a intersecção espacial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86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DDFB1-8A0D-41B1-8CA4-99EC45B3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Heurística Gulosa - exemplo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390A07-4AF6-4488-92F5-73C97B08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1" y="1704336"/>
            <a:ext cx="2359397" cy="23490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D7BDE2-9F1E-4D33-B1C8-39D028882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02"/>
          <a:stretch/>
        </p:blipFill>
        <p:spPr>
          <a:xfrm>
            <a:off x="3805595" y="1697829"/>
            <a:ext cx="2359397" cy="249854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365F53-77C5-4BB3-8837-7DDE53B6E2B5}"/>
              </a:ext>
            </a:extLst>
          </p:cNvPr>
          <p:cNvSpPr txBox="1"/>
          <p:nvPr/>
        </p:nvSpPr>
        <p:spPr>
          <a:xfrm>
            <a:off x="591707" y="3916905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Situação espacial a ser representada e a ordem dos eventos</a:t>
            </a: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1FDD89-A55F-4DF0-AB7A-8B138197F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2"/>
          <a:stretch/>
        </p:blipFill>
        <p:spPr>
          <a:xfrm>
            <a:off x="9211932" y="1695282"/>
            <a:ext cx="2251883" cy="24985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DDDDA4-4287-4A78-BF69-3A288C230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82" r="33210"/>
          <a:stretch/>
        </p:blipFill>
        <p:spPr>
          <a:xfrm>
            <a:off x="6562521" y="1690688"/>
            <a:ext cx="2251882" cy="249854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B42BE6-2502-4B4E-A5D7-A545BA8C5D98}"/>
              </a:ext>
            </a:extLst>
          </p:cNvPr>
          <p:cNvSpPr txBox="1"/>
          <p:nvPr/>
        </p:nvSpPr>
        <p:spPr>
          <a:xfrm>
            <a:off x="3668364" y="3985143"/>
            <a:ext cx="271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Posiciona o primeiro evento no eixo y = 0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0EBE3C5-BACA-4F05-A158-61CFF6AB7AF6}"/>
              </a:ext>
            </a:extLst>
          </p:cNvPr>
          <p:cNvSpPr txBox="1"/>
          <p:nvPr/>
        </p:nvSpPr>
        <p:spPr>
          <a:xfrm>
            <a:off x="6228648" y="3985143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Adiciona o segundo representando a intersecção espacial</a:t>
            </a:r>
            <a:endParaRPr lang="en-US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BF1766-3210-47B8-8F6E-780E9DDEED00}"/>
              </a:ext>
            </a:extLst>
          </p:cNvPr>
          <p:cNvSpPr txBox="1"/>
          <p:nvPr/>
        </p:nvSpPr>
        <p:spPr>
          <a:xfrm>
            <a:off x="8835185" y="3985143"/>
            <a:ext cx="271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Continuando com as iterações...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47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59346-E481-4DCE-B9C0-11A74C48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2. III Programação Quadrática Mista Inteira (MIQP)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B0F49E0-49FE-460D-80FF-C1E4A62E2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pt-BR" dirty="0"/>
                  <a:t>Programação quadrática é a classe de problemas que minimizam funções quadráticas.</a:t>
                </a:r>
              </a:p>
              <a:p>
                <a:r>
                  <a:rPr lang="pt-BR" dirty="0"/>
                  <a:t>Desejamos minimizar a diferença quadrática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Utilizamos programação mista inteira pois com variáveis binárias é possível utilizar de um truque para representar a função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pt-BR" dirty="0"/>
                  <a:t> presente na definição da intersecção.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B0F49E0-49FE-460D-80FF-C1E4A62E2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34322-003E-493B-9EA4-9C5A47F7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Quadrática Mista Inteira (MIQP)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C5E534-926C-4A91-BDC5-F03E94ED11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/>
                  <a:t>O </a:t>
                </a:r>
                <a:r>
                  <a:rPr lang="en-US" sz="2200" dirty="0" err="1"/>
                  <a:t>problema</a:t>
                </a:r>
                <a:r>
                  <a:rPr lang="en-US" sz="2200" dirty="0"/>
                  <a:t> final MIQP com </a:t>
                </a:r>
                <a:r>
                  <a:rPr lang="en-US" sz="2200" dirty="0" err="1"/>
                  <a:t>função</a:t>
                </a:r>
                <a:r>
                  <a:rPr lang="en-US" sz="2200" dirty="0"/>
                  <a:t> </a:t>
                </a:r>
                <a:r>
                  <a:rPr lang="en-US" sz="2200" dirty="0" err="1"/>
                  <a:t>objetivo</a:t>
                </a:r>
                <a:r>
                  <a:rPr lang="en-US" sz="2200" dirty="0"/>
                  <a:t> e </a:t>
                </a:r>
                <a:r>
                  <a:rPr lang="en-US" sz="2200" dirty="0" err="1"/>
                  <a:t>restrições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será</a:t>
                </a:r>
                <a:r>
                  <a:rPr lang="en-US" sz="2200" dirty="0"/>
                  <a:t>:</a:t>
                </a:r>
              </a:p>
              <a:p>
                <a:pPr marL="0" indent="0" algn="ctr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pt-BR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BR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pt-BR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pt-BR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pt-BR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pt-BR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BR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pt-BR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pt-BR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pt-BR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e>
                              </m:func>
                            </m:e>
                            <m:e>
                              <m:r>
                                <a:rPr lang="pt-BR" sz="2000" i="1" dirty="0">
                                  <a:latin typeface="Cambria Math" panose="02040503050406030204" pitchFamily="18" charset="0"/>
                                </a:rPr>
                                <m:t>𝑠𝑢𝑏</m:t>
                              </m:r>
                              <m:r>
                                <a:rPr lang="pt-BR" sz="2000" i="1" dirty="0">
                                  <a:latin typeface="Cambria Math" panose="02040503050406030204" pitchFamily="18" charset="0"/>
                                </a:rPr>
                                <m:t>. ∀</m:t>
                              </m:r>
                              <m:r>
                                <m:rPr>
                                  <m:nor/>
                                </m:rPr>
                                <a:rPr lang="pt-BR" sz="2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pt-BR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pt-BR" sz="2000">
                                  <a:latin typeface="Cambria Math" panose="02040503050406030204" pitchFamily="18" charset="0"/>
                                </a:rPr>
                                <m:t> &lt; </m:t>
                              </m:r>
                              <m:r>
                                <m:rPr>
                                  <m:nor/>
                                </m:rPr>
                                <a:rPr lang="pt-BR" sz="200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pt-BR" sz="2000" b="0" i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i="1" dirty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pt-BR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0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∈{0, 1}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7C5E534-926C-4A91-BDC5-F03E94ED11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997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7A4868-0471-4D30-AC8D-6E29FAE7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3. Representação Interna</a:t>
            </a:r>
            <a:endParaRPr lang="en-US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0E70058-E031-4C0E-899E-5A33A4C8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2" y="2156951"/>
            <a:ext cx="11519995" cy="2002306"/>
          </a:xfrm>
        </p:spPr>
      </p:pic>
      <p:pic>
        <p:nvPicPr>
          <p:cNvPr id="5" name="Espaço Reservado para Conteúdo 6">
            <a:extLst>
              <a:ext uri="{FF2B5EF4-FFF2-40B4-BE49-F238E27FC236}">
                <a16:creationId xmlns:a16="http://schemas.microsoft.com/office/drawing/2014/main" id="{1A3EC061-A32D-4F70-93E1-54E9AD857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1"/>
          <a:stretch/>
        </p:blipFill>
        <p:spPr>
          <a:xfrm>
            <a:off x="8939284" y="2156951"/>
            <a:ext cx="2916712" cy="2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85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C2972-20D6-438F-BF2E-B1ABE379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Events-Vis: Método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712E28-78B6-445E-889A-747624963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384" y="1825625"/>
            <a:ext cx="7497416" cy="4351338"/>
          </a:xfrm>
        </p:spPr>
        <p:txBody>
          <a:bodyPr/>
          <a:lstStyle/>
          <a:p>
            <a:r>
              <a:rPr lang="pt-BR" dirty="0"/>
              <a:t>Representação dos </a:t>
            </a:r>
            <a:r>
              <a:rPr lang="pt-BR" b="1" dirty="0">
                <a:solidFill>
                  <a:srgbClr val="2892D7"/>
                </a:solidFill>
              </a:rPr>
              <a:t>pontos internos de um evento </a:t>
            </a:r>
            <a:r>
              <a:rPr lang="pt-BR" dirty="0"/>
              <a:t>(opcional caso essa estrutura interna exista).</a:t>
            </a:r>
          </a:p>
          <a:p>
            <a:r>
              <a:rPr lang="pt-BR" dirty="0"/>
              <a:t>Para cada evento, pontos são projetados e ordenados.</a:t>
            </a:r>
          </a:p>
          <a:p>
            <a:r>
              <a:rPr lang="pt-BR" dirty="0"/>
              <a:t>Representados dentro do retângulo do respectivo evento, posicionados horizontalmente de acordo com o tempo e verticalmente de acordo com a ordenação.</a:t>
            </a:r>
          </a:p>
        </p:txBody>
      </p:sp>
      <p:pic>
        <p:nvPicPr>
          <p:cNvPr id="4" name="Espaço Reservado para Conteúdo 6">
            <a:extLst>
              <a:ext uri="{FF2B5EF4-FFF2-40B4-BE49-F238E27FC236}">
                <a16:creationId xmlns:a16="http://schemas.microsoft.com/office/drawing/2014/main" id="{BA50DF07-7E35-4A95-9BFE-ACA48BB25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1"/>
          <a:stretch/>
        </p:blipFill>
        <p:spPr>
          <a:xfrm>
            <a:off x="838200" y="2515135"/>
            <a:ext cx="2660374" cy="1827730"/>
          </a:xfrm>
          <a:prstGeom prst="rect">
            <a:avLst/>
          </a:prstGeom>
        </p:spPr>
      </p:pic>
      <p:pic>
        <p:nvPicPr>
          <p:cNvPr id="5" name="Espaço Reservado para Conteúdo 6">
            <a:extLst>
              <a:ext uri="{FF2B5EF4-FFF2-40B4-BE49-F238E27FC236}">
                <a16:creationId xmlns:a16="http://schemas.microsoft.com/office/drawing/2014/main" id="{AA03304B-C67F-4173-96D6-AFEFFB3BD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1"/>
          <a:stretch/>
        </p:blipFill>
        <p:spPr>
          <a:xfrm>
            <a:off x="760767" y="2515135"/>
            <a:ext cx="2916712" cy="2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2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DA35A52-B6B4-4F10-B28E-6558D511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do método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99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D7E980F-F868-4349-9A67-198B9F3A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quantitativa do método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>
                <a:extLst>
                  <a:ext uri="{FF2B5EF4-FFF2-40B4-BE49-F238E27FC236}">
                    <a16:creationId xmlns:a16="http://schemas.microsoft.com/office/drawing/2014/main" id="{81DB37F3-F939-430E-A46F-853AE2DBD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Desejamos avaliar quão boa é a </a:t>
                </a:r>
                <a:r>
                  <a:rPr lang="pt-BR" b="1" dirty="0">
                    <a:solidFill>
                      <a:srgbClr val="2892D7"/>
                    </a:solidFill>
                  </a:rPr>
                  <a:t>representação espacial dos dados </a:t>
                </a:r>
                <a:r>
                  <a:rPr lang="pt-BR" dirty="0"/>
                  <a:t>obtida no algoritmo de posicionamento vertical. </a:t>
                </a:r>
              </a:p>
              <a:p>
                <a:r>
                  <a:rPr lang="pt-BR" b="1" dirty="0">
                    <a:solidFill>
                      <a:srgbClr val="2892D7"/>
                    </a:solidFill>
                  </a:rPr>
                  <a:t>Preservação de distâncias: </a:t>
                </a:r>
                <a:r>
                  <a:rPr lang="pt-BR" dirty="0"/>
                  <a:t>a </a:t>
                </a:r>
                <a:r>
                  <a:rPr lang="pt-BR" b="1" dirty="0">
                    <a:solidFill>
                      <a:srgbClr val="2892D7"/>
                    </a:solidFill>
                  </a:rPr>
                  <a:t>distância euclidiana </a:t>
                </a:r>
                <a:r>
                  <a:rPr lang="pt-BR" dirty="0"/>
                  <a:t>entre os centros dos </a:t>
                </a:r>
                <a:r>
                  <a:rPr lang="pt-BR" b="1" dirty="0">
                    <a:solidFill>
                      <a:srgbClr val="2892D7"/>
                    </a:solidFill>
                  </a:rPr>
                  <a:t>eventos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próxima a </a:t>
                </a:r>
                <a:r>
                  <a:rPr lang="pt-BR" b="1" dirty="0">
                    <a:solidFill>
                      <a:srgbClr val="2892D7"/>
                    </a:solidFill>
                  </a:rPr>
                  <a:t>distância vertical </a:t>
                </a:r>
                <a:r>
                  <a:rPr lang="pt-BR" dirty="0"/>
                  <a:t>entre os </a:t>
                </a:r>
                <a:r>
                  <a:rPr lang="pt-BR" b="1" dirty="0">
                    <a:solidFill>
                      <a:srgbClr val="2892D7"/>
                    </a:solidFill>
                  </a:rPr>
                  <a:t>retângulos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?</a:t>
                </a:r>
              </a:p>
              <a:p>
                <a:r>
                  <a:rPr lang="pt-BR" b="1" dirty="0">
                    <a:solidFill>
                      <a:srgbClr val="2892D7"/>
                    </a:solidFill>
                  </a:rPr>
                  <a:t>Preservação de vizinhanças: </a:t>
                </a:r>
                <a:r>
                  <a:rPr lang="pt-BR" dirty="0"/>
                  <a:t>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b="1" dirty="0">
                    <a:solidFill>
                      <a:srgbClr val="2892D7"/>
                    </a:solidFill>
                  </a:rPr>
                  <a:t> eventos mais próximos </a:t>
                </a:r>
                <a:r>
                  <a:rPr lang="pt-BR" dirty="0"/>
                  <a:t>do centro do evento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 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b="1" dirty="0">
                    <a:solidFill>
                      <a:srgbClr val="2892D7"/>
                    </a:solidFill>
                  </a:rPr>
                  <a:t> retângulos mais próximos </a:t>
                </a:r>
                <a:r>
                  <a:rPr lang="pt-BR" dirty="0"/>
                  <a:t>do retângulo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são os mesmos?</a:t>
                </a:r>
              </a:p>
              <a:p>
                <a:r>
                  <a:rPr lang="pt-BR" b="1" dirty="0">
                    <a:solidFill>
                      <a:srgbClr val="2892D7"/>
                    </a:solidFill>
                  </a:rPr>
                  <a:t>Preservação de intersecções: </a:t>
                </a:r>
                <a:r>
                  <a:rPr lang="pt-BR" dirty="0"/>
                  <a:t>as intersecções são bem representadas?</a:t>
                </a:r>
              </a:p>
            </p:txBody>
          </p:sp>
        </mc:Choice>
        <mc:Fallback xmlns="">
          <p:sp>
            <p:nvSpPr>
              <p:cNvPr id="5" name="Espaço Reservado para Conteúdo 4">
                <a:extLst>
                  <a:ext uri="{FF2B5EF4-FFF2-40B4-BE49-F238E27FC236}">
                    <a16:creationId xmlns:a16="http://schemas.microsoft.com/office/drawing/2014/main" id="{81DB37F3-F939-430E-A46F-853AE2DBD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06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FAA0B-C73B-4BEA-8B56-9BC23F655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parciais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9FBCA-7FCB-4726-BE12-158087234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Ambos métodos (guloso e MIQP) apresentam bons resultados. </a:t>
            </a:r>
          </a:p>
          <a:p>
            <a:r>
              <a:rPr lang="pt-BR" dirty="0"/>
              <a:t>Seria esperado que o método MIQP superasse o guloso, porém isso não ocorre, em poucas situações o guloso apresenta resultados piores.</a:t>
            </a:r>
          </a:p>
          <a:p>
            <a:r>
              <a:rPr lang="pt-BR" dirty="0"/>
              <a:t>Devido a demora para solução do método MIQP, guloso se torna a melhor opção.</a:t>
            </a:r>
          </a:p>
          <a:p>
            <a:r>
              <a:rPr lang="pt-BR" dirty="0"/>
              <a:t>Entre as projeções, as que preservaram melhor o espaço foram a PCA e de Hilbert.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6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005994-0B3B-424B-8578-96F6265D4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espaço-temporais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5CFED87-5682-459E-9C00-3D3C664F7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868216" cy="4351338"/>
          </a:xfrm>
        </p:spPr>
        <p:txBody>
          <a:bodyPr/>
          <a:lstStyle/>
          <a:p>
            <a:pPr algn="just"/>
            <a:r>
              <a:rPr lang="pt-BR" dirty="0"/>
              <a:t>Dados com informação espacial (2D) e temporal.</a:t>
            </a:r>
          </a:p>
          <a:p>
            <a:pPr algn="just"/>
            <a:r>
              <a:rPr lang="pt-BR" dirty="0"/>
              <a:t>Com o </a:t>
            </a:r>
            <a:r>
              <a:rPr lang="pt-BR" b="1" dirty="0">
                <a:solidFill>
                  <a:srgbClr val="2892D7"/>
                </a:solidFill>
              </a:rPr>
              <a:t>avanço tecnológico</a:t>
            </a:r>
            <a:r>
              <a:rPr lang="pt-BR" dirty="0"/>
              <a:t>, grande quantidade de dados vem sendo coletada:  </a:t>
            </a:r>
          </a:p>
          <a:p>
            <a:pPr lvl="1"/>
            <a:r>
              <a:rPr lang="pt-BR" dirty="0"/>
              <a:t>dados de GPS  de celulares;</a:t>
            </a:r>
          </a:p>
          <a:p>
            <a:pPr lvl="1"/>
            <a:r>
              <a:rPr lang="pt-BR" dirty="0"/>
              <a:t>sensores remotos para medições meteorológicas;</a:t>
            </a:r>
          </a:p>
          <a:p>
            <a:pPr lvl="1"/>
            <a:r>
              <a:rPr lang="pt-BR" dirty="0"/>
              <a:t>sensores para medições do trânsito.</a:t>
            </a:r>
          </a:p>
          <a:p>
            <a:pPr algn="just"/>
            <a:r>
              <a:rPr lang="pt-BR" dirty="0"/>
              <a:t>São </a:t>
            </a:r>
            <a:r>
              <a:rPr lang="pt-BR" b="1" dirty="0">
                <a:solidFill>
                  <a:srgbClr val="2892D7"/>
                </a:solidFill>
              </a:rPr>
              <a:t>aplicados em diversas áreas </a:t>
            </a:r>
            <a:r>
              <a:rPr lang="pt-BR" dirty="0"/>
              <a:t>como: mobilidade humana, assistência médica, sismologia e meteorologia.</a:t>
            </a:r>
          </a:p>
        </p:txBody>
      </p:sp>
      <p:pic>
        <p:nvPicPr>
          <p:cNvPr id="6" name="Espaço Reservado para Conteúdo 4" descr="Vista de um carro&#10;&#10;Descrição gerada automaticamente com confiança média">
            <a:extLst>
              <a:ext uri="{FF2B5EF4-FFF2-40B4-BE49-F238E27FC236}">
                <a16:creationId xmlns:a16="http://schemas.microsoft.com/office/drawing/2014/main" id="{4623079D-BBC3-461A-AFBF-1ECDE86D0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9" r="8257"/>
          <a:stretch/>
        </p:blipFill>
        <p:spPr>
          <a:xfrm>
            <a:off x="9076452" y="498157"/>
            <a:ext cx="2400149" cy="25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E48EDC-D3A0-432D-83EC-D5302C65705D}"/>
              </a:ext>
            </a:extLst>
          </p:cNvPr>
          <p:cNvSpPr txBox="1"/>
          <p:nvPr/>
        </p:nvSpPr>
        <p:spPr>
          <a:xfrm>
            <a:off x="8706416" y="3026292"/>
            <a:ext cx="314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Imagem por </a:t>
            </a:r>
            <a:r>
              <a:rPr lang="pt-BR" sz="1400" dirty="0" err="1"/>
              <a:t>Dariusz</a:t>
            </a:r>
            <a:r>
              <a:rPr lang="pt-BR" sz="1400" dirty="0"/>
              <a:t> </a:t>
            </a:r>
            <a:r>
              <a:rPr lang="pt-BR" sz="1400" dirty="0" err="1"/>
              <a:t>Sankowski</a:t>
            </a:r>
            <a:r>
              <a:rPr lang="pt-BR" sz="1400" dirty="0"/>
              <a:t> (</a:t>
            </a:r>
            <a:r>
              <a:rPr lang="pt-BR" sz="1400" dirty="0" err="1"/>
              <a:t>Pixabay</a:t>
            </a:r>
            <a:r>
              <a:rPr lang="pt-BR" sz="1400" dirty="0"/>
              <a:t>)</a:t>
            </a:r>
            <a:endParaRPr lang="en-US" sz="1400" dirty="0"/>
          </a:p>
        </p:txBody>
      </p:sp>
      <p:pic>
        <p:nvPicPr>
          <p:cNvPr id="8" name="Imagem 7" descr="Placa de guindaste&#10;&#10;Descrição gerada automaticamente com confiança baixa">
            <a:extLst>
              <a:ext uri="{FF2B5EF4-FFF2-40B4-BE49-F238E27FC236}">
                <a16:creationId xmlns:a16="http://schemas.microsoft.com/office/drawing/2014/main" id="{78014412-54CC-4A22-815A-8D55704F8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2" b="21080"/>
          <a:stretch/>
        </p:blipFill>
        <p:spPr>
          <a:xfrm>
            <a:off x="9076452" y="3409673"/>
            <a:ext cx="2412148" cy="25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BD13B64-A5DA-4478-9EE1-1A8EE1B7E3A0}"/>
              </a:ext>
            </a:extLst>
          </p:cNvPr>
          <p:cNvSpPr txBox="1"/>
          <p:nvPr/>
        </p:nvSpPr>
        <p:spPr>
          <a:xfrm>
            <a:off x="8723471" y="5929673"/>
            <a:ext cx="3106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Imagem</a:t>
            </a:r>
            <a:r>
              <a:rPr lang="en-US" sz="1400" dirty="0"/>
              <a:t> por </a:t>
            </a:r>
            <a:r>
              <a:rPr lang="en-US" sz="1400" dirty="0" err="1"/>
              <a:t>Sebastiaan</a:t>
            </a:r>
            <a:r>
              <a:rPr lang="en-US" sz="1400" dirty="0"/>
              <a:t> Stam (</a:t>
            </a:r>
            <a:r>
              <a:rPr lang="en-US" sz="1400" dirty="0" err="1"/>
              <a:t>Unsplash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0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493F2-3EEE-4953-9690-4DE09A90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F1AA1E-2030-442C-AA5D-A5D02ABEA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90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0BC8844-9BB7-4D35-98D6-0F678E80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dados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220CC9B-278E-4741-8228-F6C1D1EC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Dados de tráfego urbano:</a:t>
            </a:r>
          </a:p>
          <a:p>
            <a:pPr lvl="1"/>
            <a:r>
              <a:rPr lang="pt-BR" dirty="0"/>
              <a:t>Alertas criado por usuários do aplicativo Waze para relatar mudanças no tráfego, trânsito, acidentes na cidade do Rio de Janeiro.</a:t>
            </a:r>
          </a:p>
          <a:p>
            <a:pPr lvl="1"/>
            <a:r>
              <a:rPr lang="pt-BR" dirty="0"/>
              <a:t>Cada ponto apresenta posição espacial (latitude, longitude), tempo (com informação até minutos), uma categoria e um comentário descrevendo.</a:t>
            </a:r>
          </a:p>
        </p:txBody>
      </p:sp>
    </p:spTree>
    <p:extLst>
      <p:ext uri="{BB962C8B-B14F-4D97-AF65-F5344CB8AC3E}">
        <p14:creationId xmlns:p14="http://schemas.microsoft.com/office/powerpoint/2010/main" val="185806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FF877BD1-50C0-4F73-9927-0B22C4506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0" b="-1"/>
          <a:stretch/>
        </p:blipFill>
        <p:spPr>
          <a:xfrm>
            <a:off x="643467" y="870155"/>
            <a:ext cx="10905066" cy="51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4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2839F-8E76-4CEB-BBD8-47C3F062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422A91-58BF-4380-A4C9-60FC16FB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F41C1F-F14C-4A9D-8076-13AA2A94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" y="351873"/>
            <a:ext cx="12192000" cy="585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26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4A432-AF03-4FA1-8370-80C93D98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75376-DBD1-46BA-95C3-55ACAE5B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Desenvolvimento de método de otimização que obtenha solução mais rapidamente e supere os resultados do </a:t>
            </a:r>
            <a:r>
              <a:rPr lang="pt-BR"/>
              <a:t>método guloso.</a:t>
            </a:r>
          </a:p>
          <a:p>
            <a:r>
              <a:rPr lang="pt-BR" dirty="0"/>
              <a:t>Produção de estudos de casos com outros conjuntos de dados.</a:t>
            </a:r>
          </a:p>
          <a:p>
            <a:r>
              <a:rPr lang="pt-BR" dirty="0"/>
              <a:t>Adaptação do método para outros tipos de dados espaço-temporais.</a:t>
            </a:r>
          </a:p>
        </p:txBody>
      </p:sp>
    </p:spTree>
    <p:extLst>
      <p:ext uri="{BB962C8B-B14F-4D97-AF65-F5344CB8AC3E}">
        <p14:creationId xmlns:p14="http://schemas.microsoft.com/office/powerpoint/2010/main" val="2779513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0563BE3-AE95-4030-B23B-180015B6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Muito obrigado!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Dúvidas? Sugestões?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CB331-61DD-4A5B-A40B-FDFEAFE39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465" y="5258851"/>
            <a:ext cx="8495070" cy="90400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phic 8" descr="Perguntas">
            <a:extLst>
              <a:ext uri="{FF2B5EF4-FFF2-40B4-BE49-F238E27FC236}">
                <a16:creationId xmlns:a16="http://schemas.microsoft.com/office/drawing/2014/main" id="{895FB992-6888-467F-B7E9-49B3E7EBF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75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36454-0F95-4FEC-8DA2-E32BE3AF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de agrupamento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194C4-78D9-46E3-BEE0-DA914AF0D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Agrupamento são métodos comuns para a </a:t>
            </a:r>
            <a:r>
              <a:rPr lang="pt-BR" b="1" dirty="0">
                <a:solidFill>
                  <a:srgbClr val="2892D7"/>
                </a:solidFill>
              </a:rPr>
              <a:t>mineração de dados</a:t>
            </a:r>
            <a:r>
              <a:rPr lang="pt-BR" dirty="0"/>
              <a:t>, isto é, extrair informações e características importantes de grande quantidade de dados.</a:t>
            </a:r>
          </a:p>
          <a:p>
            <a:pPr algn="just"/>
            <a:r>
              <a:rPr lang="pt-BR" dirty="0"/>
              <a:t>Diversos </a:t>
            </a:r>
            <a:r>
              <a:rPr lang="pt-BR" b="1" dirty="0">
                <a:solidFill>
                  <a:srgbClr val="2892D7"/>
                </a:solidFill>
              </a:rPr>
              <a:t>métodos adaptados</a:t>
            </a:r>
            <a:r>
              <a:rPr lang="pt-BR" dirty="0"/>
              <a:t> para dados espaço-temporais já foram propostos, como: ST-GRID, ST-DBSCAN, SNN.</a:t>
            </a:r>
          </a:p>
          <a:p>
            <a:pPr algn="just"/>
            <a:r>
              <a:rPr lang="pt-BR" dirty="0"/>
              <a:t>O método ST-DBSCAN será utilizado nos estudos de caso.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1285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36454-0F95-4FEC-8DA2-E32BE3AF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de agrupamento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194C4-78D9-46E3-BEE0-DA914AF0D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método adaptado deve considerar a </a:t>
            </a:r>
            <a:r>
              <a:rPr lang="pt-BR" b="1" dirty="0">
                <a:solidFill>
                  <a:srgbClr val="2892D7"/>
                </a:solidFill>
              </a:rPr>
              <a:t>proximidade espacial e temporal </a:t>
            </a:r>
            <a:r>
              <a:rPr lang="pt-BR" dirty="0"/>
              <a:t>para determinar grupos, e além disso, considerar a diferença existente entre distâncias espaciais e distâncias temporais.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Espaço Reservado para Conteúdo 4" descr="Mapa&#10;&#10;Descrição gerada automaticamente">
            <a:extLst>
              <a:ext uri="{FF2B5EF4-FFF2-40B4-BE49-F238E27FC236}">
                <a16:creationId xmlns:a16="http://schemas.microsoft.com/office/drawing/2014/main" id="{F5B5046B-BF8E-4826-BC4A-381910175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05" y="3294821"/>
            <a:ext cx="3190688" cy="2677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BF05DCFC-8FD9-4D56-9150-A3F5ECBA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5"/>
          <a:stretch/>
        </p:blipFill>
        <p:spPr>
          <a:xfrm>
            <a:off x="7527006" y="3294821"/>
            <a:ext cx="3278628" cy="2677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58B95E4-E510-4C8B-9617-68A0A3A6347B}"/>
              </a:ext>
            </a:extLst>
          </p:cNvPr>
          <p:cNvSpPr/>
          <p:nvPr/>
        </p:nvSpPr>
        <p:spPr>
          <a:xfrm>
            <a:off x="5599043" y="4394751"/>
            <a:ext cx="993913" cy="268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77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E889D-FAA4-403C-BDAF-EC4D1450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Curva de Hilbert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5D8D58-DB3A-4478-8BDC-521ECFC520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08" y="1825625"/>
            <a:ext cx="59953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675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59346-E481-4DCE-B9C0-11A74C48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Quadrática Mista Inteira (MIQP)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B0F49E0-49FE-460D-80FF-C1E4A62E2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pt-BR" dirty="0"/>
                  <a:t>Utilizamos um truque que em um cenário de otimização com restrições, desejamos resolver: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b="0" dirty="0"/>
                  <a:t>Com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b="0" dirty="0"/>
                  <a:t> vari</a:t>
                </a:r>
                <a:r>
                  <a:rPr lang="pt-BR" dirty="0"/>
                  <a:t>áveis de decisão, podemos definir uma variável binária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b="0" dirty="0"/>
                  <a:t> e as restrições: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𝑏𝑀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b="0" dirty="0"/>
                  <a:t>Com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pt-BR" b="0" dirty="0"/>
                  <a:t> um valor alto o suficiente para não ser ultrapassado por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b="0" dirty="0"/>
                  <a:t>, tem-se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max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B0F49E0-49FE-460D-80FF-C1E4A62E2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 r="-986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76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CD252-F43E-4E98-8DCC-FC896A41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 de dados espaço-temporais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B62C77-CF9F-4435-B8B5-2EDF110C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 dirty="0"/>
              <a:t>Diversas classificações de dados espaço-temporais existem na literatura. </a:t>
            </a:r>
          </a:p>
          <a:p>
            <a:pPr algn="just"/>
            <a:r>
              <a:rPr lang="pt-BR" b="1" dirty="0">
                <a:solidFill>
                  <a:srgbClr val="2892D7"/>
                </a:solidFill>
              </a:rPr>
              <a:t>Eventos</a:t>
            </a:r>
            <a:r>
              <a:rPr lang="pt-BR" dirty="0">
                <a:solidFill>
                  <a:srgbClr val="2892D7"/>
                </a:solidFill>
              </a:rPr>
              <a:t>: </a:t>
            </a:r>
            <a:r>
              <a:rPr lang="pt-BR" b="1" dirty="0">
                <a:solidFill>
                  <a:srgbClr val="2892D7"/>
                </a:solidFill>
              </a:rPr>
              <a:t>posição espacial fixa </a:t>
            </a:r>
            <a:r>
              <a:rPr lang="pt-BR" dirty="0"/>
              <a:t>e um </a:t>
            </a:r>
            <a:r>
              <a:rPr lang="pt-BR" b="1" dirty="0">
                <a:solidFill>
                  <a:srgbClr val="2892D7"/>
                </a:solidFill>
              </a:rPr>
              <a:t>intervalo de tempo de existência</a:t>
            </a:r>
            <a:r>
              <a:rPr lang="pt-BR" dirty="0"/>
              <a:t>. Exemplo: atividade sísmica. </a:t>
            </a:r>
          </a:p>
          <a:p>
            <a:r>
              <a:rPr lang="pt-BR" b="1" dirty="0">
                <a:solidFill>
                  <a:srgbClr val="2892D7"/>
                </a:solidFill>
              </a:rPr>
              <a:t>Séries temporais georreferenciadas: posição espacial fixa</a:t>
            </a:r>
            <a:r>
              <a:rPr lang="pt-BR" dirty="0"/>
              <a:t>, e uma </a:t>
            </a:r>
            <a:r>
              <a:rPr lang="pt-BR" b="1" dirty="0">
                <a:solidFill>
                  <a:srgbClr val="2892D7"/>
                </a:solidFill>
              </a:rPr>
              <a:t>sequência de instantes de tempo </a:t>
            </a:r>
            <a:r>
              <a:rPr lang="pt-BR" dirty="0"/>
              <a:t>em que uma </a:t>
            </a:r>
            <a:r>
              <a:rPr lang="pt-BR" b="1" dirty="0">
                <a:solidFill>
                  <a:srgbClr val="2892D7"/>
                </a:solidFill>
              </a:rPr>
              <a:t>medição</a:t>
            </a:r>
            <a:r>
              <a:rPr lang="pt-BR" dirty="0"/>
              <a:t> ocorre. Exemplo: medição de umidade a cada 4 horas realizada por um sensor fixo.</a:t>
            </a:r>
          </a:p>
          <a:p>
            <a:r>
              <a:rPr lang="pt-BR" b="1" dirty="0">
                <a:solidFill>
                  <a:srgbClr val="2892D7"/>
                </a:solidFill>
              </a:rPr>
              <a:t>Trajetórias</a:t>
            </a:r>
            <a:r>
              <a:rPr lang="pt-BR" dirty="0">
                <a:solidFill>
                  <a:srgbClr val="2892D7"/>
                </a:solidFill>
              </a:rPr>
              <a:t>:</a:t>
            </a:r>
            <a:r>
              <a:rPr lang="pt-BR" dirty="0"/>
              <a:t> </a:t>
            </a:r>
            <a:r>
              <a:rPr lang="pt-BR" b="1" dirty="0">
                <a:solidFill>
                  <a:srgbClr val="2892D7"/>
                </a:solidFill>
              </a:rPr>
              <a:t>posição espacial que se altera </a:t>
            </a:r>
            <a:r>
              <a:rPr lang="pt-BR" dirty="0"/>
              <a:t>a cada instante de tempo,  e um identificador para reconhecer o percurso de um mesmo objeto. Exemplo: registro do percurso de uma corrida de táxi.</a:t>
            </a:r>
          </a:p>
        </p:txBody>
      </p:sp>
    </p:spTree>
    <p:extLst>
      <p:ext uri="{BB962C8B-B14F-4D97-AF65-F5344CB8AC3E}">
        <p14:creationId xmlns:p14="http://schemas.microsoft.com/office/powerpoint/2010/main" val="69457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8D763B-8C52-43FE-ACC8-9EED3BA2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 que “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eventos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”?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Apresentação com gráfico de barras com preenchimento sólido">
            <a:extLst>
              <a:ext uri="{FF2B5EF4-FFF2-40B4-BE49-F238E27FC236}">
                <a16:creationId xmlns:a16="http://schemas.microsoft.com/office/drawing/2014/main" id="{BE0B6E3B-D5B1-450E-8E07-36904C43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9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D6B9C-CD98-428F-B4DC-71771D6D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25FE1-9A64-45A9-A7C7-9DAB48AAE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visualização proposta irá focar na visualização de eventos.</a:t>
            </a:r>
          </a:p>
          <a:p>
            <a:pPr algn="just"/>
            <a:r>
              <a:rPr lang="pt-BR" dirty="0"/>
              <a:t>Apresentam dinamismo espacial e temporal e são comumente obtidos em dados urbanos. </a:t>
            </a:r>
          </a:p>
          <a:p>
            <a:pPr algn="just"/>
            <a:r>
              <a:rPr lang="pt-BR" dirty="0"/>
              <a:t>Eventos podem ser gerados a partir de </a:t>
            </a:r>
            <a:r>
              <a:rPr lang="pt-BR" b="1" dirty="0">
                <a:solidFill>
                  <a:srgbClr val="2892D7"/>
                </a:solidFill>
              </a:rPr>
              <a:t>agrupamentos</a:t>
            </a:r>
            <a:r>
              <a:rPr lang="pt-BR" dirty="0"/>
              <a:t> em dados pontuais espaço-temporais, obtendo uma </a:t>
            </a:r>
            <a:r>
              <a:rPr lang="pt-BR" b="1" dirty="0">
                <a:solidFill>
                  <a:srgbClr val="2892D7"/>
                </a:solidFill>
              </a:rPr>
              <a:t>região de ocorrência </a:t>
            </a:r>
            <a:r>
              <a:rPr lang="pt-BR" dirty="0"/>
              <a:t>e um </a:t>
            </a:r>
            <a:r>
              <a:rPr lang="pt-BR" b="1" dirty="0">
                <a:solidFill>
                  <a:srgbClr val="2892D7"/>
                </a:solidFill>
              </a:rPr>
              <a:t>intervalo de tempo de existência</a:t>
            </a:r>
            <a:r>
              <a:rPr lang="pt-BR" dirty="0"/>
              <a:t>.</a:t>
            </a:r>
          </a:p>
          <a:p>
            <a:pPr algn="just"/>
            <a:r>
              <a:rPr lang="pt-BR" dirty="0"/>
              <a:t>Em particular, iremos focar </a:t>
            </a:r>
            <a:r>
              <a:rPr lang="pt-BR" b="1" dirty="0">
                <a:solidFill>
                  <a:srgbClr val="2892D7"/>
                </a:solidFill>
              </a:rPr>
              <a:t>em eventos que ocorrem em uma região no espaço</a:t>
            </a:r>
            <a:r>
              <a:rPr lang="pt-BR" dirty="0"/>
              <a:t>, apresentam </a:t>
            </a:r>
            <a:r>
              <a:rPr lang="pt-BR" b="1" dirty="0">
                <a:solidFill>
                  <a:srgbClr val="2892D7"/>
                </a:solidFill>
              </a:rPr>
              <a:t>área</a:t>
            </a:r>
            <a:r>
              <a:rPr lang="pt-BR" dirty="0"/>
              <a:t>, e a técnica poderá ser generalizada para dados pontuais considerando um valor constante para a área.</a:t>
            </a:r>
          </a:p>
        </p:txBody>
      </p:sp>
    </p:spTree>
    <p:extLst>
      <p:ext uri="{BB962C8B-B14F-4D97-AF65-F5344CB8AC3E}">
        <p14:creationId xmlns:p14="http://schemas.microsoft.com/office/powerpoint/2010/main" val="363422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7A4868-0471-4D30-AC8D-6E29FAE7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Eventos</a:t>
            </a:r>
            <a:endParaRPr lang="en-US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0E70058-E031-4C0E-899E-5A33A4C8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2410" y="2171253"/>
            <a:ext cx="7087181" cy="2786350"/>
          </a:xfrm>
        </p:spPr>
      </p:pic>
    </p:spTree>
    <p:extLst>
      <p:ext uri="{BB962C8B-B14F-4D97-AF65-F5344CB8AC3E}">
        <p14:creationId xmlns:p14="http://schemas.microsoft.com/office/powerpoint/2010/main" val="145997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CBEEC0BE24BE4CB79BB457D6ABA776" ma:contentTypeVersion="4" ma:contentTypeDescription="Crie um novo documento." ma:contentTypeScope="" ma:versionID="df367754a3c8dcff19fe04e7d84e6621">
  <xsd:schema xmlns:xsd="http://www.w3.org/2001/XMLSchema" xmlns:xs="http://www.w3.org/2001/XMLSchema" xmlns:p="http://schemas.microsoft.com/office/2006/metadata/properties" xmlns:ns3="261bea12-82ad-4137-b59c-af21abddad27" targetNamespace="http://schemas.microsoft.com/office/2006/metadata/properties" ma:root="true" ma:fieldsID="77f553703dbae0f7a78b9559b41df400" ns3:_="">
    <xsd:import namespace="261bea12-82ad-4137-b59c-af21abddad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1bea12-82ad-4137-b59c-af21abdda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BDAAB8-D3EF-4921-93F7-ED48D7BCF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1bea12-82ad-4137-b59c-af21abddad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707D19-B6EB-40DD-B031-E5F4ABEE7B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9F462F-C098-443E-88BE-A8F475E7C158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261bea12-82ad-4137-b59c-af21abddad2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2598</TotalTime>
  <Words>2006</Words>
  <Application>Microsoft Office PowerPoint</Application>
  <PresentationFormat>Widescreen</PresentationFormat>
  <Paragraphs>229</Paragraphs>
  <Slides>59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Tema do Office</vt:lpstr>
      <vt:lpstr>Events-Vis: Integrando Espaço e Tempo para a Visualização de Eventos em um gráfico 2D</vt:lpstr>
      <vt:lpstr>Apresentação do PowerPoint</vt:lpstr>
      <vt:lpstr>Introdução</vt:lpstr>
      <vt:lpstr>1. Dados espaço-temporais</vt:lpstr>
      <vt:lpstr>Dados espaço-temporais</vt:lpstr>
      <vt:lpstr>Classificação de dados espaço-temporais</vt:lpstr>
      <vt:lpstr>Por que “eventos”?</vt:lpstr>
      <vt:lpstr>Eventos</vt:lpstr>
      <vt:lpstr>Eventos</vt:lpstr>
      <vt:lpstr>Quais técnicas para visualização espaço-temporal já existem?</vt:lpstr>
      <vt:lpstr>2. Visualizações de dados espaço-temporais</vt:lpstr>
      <vt:lpstr>2. Visualização de dados espaço-temporais</vt:lpstr>
      <vt:lpstr>2. Visualização de dados espaço-temporais</vt:lpstr>
      <vt:lpstr>Quais os objetivos de Events-Vis?</vt:lpstr>
      <vt:lpstr>3. Objetivos</vt:lpstr>
      <vt:lpstr>3. Objetivos</vt:lpstr>
      <vt:lpstr>Events-Vis: Método</vt:lpstr>
      <vt:lpstr>Events-Vis: Método</vt:lpstr>
      <vt:lpstr>Events-Vis: Método</vt:lpstr>
      <vt:lpstr>Events-Vis: Método</vt:lpstr>
      <vt:lpstr>Events-Vis: Método</vt:lpstr>
      <vt:lpstr>Events-Vis: Método</vt:lpstr>
      <vt:lpstr>Events-Vis: Método</vt:lpstr>
      <vt:lpstr>Events-Vis: Método</vt:lpstr>
      <vt:lpstr>1. Ordenamento dos Eventos</vt:lpstr>
      <vt:lpstr>1. Ordenamento dos Eventos</vt:lpstr>
      <vt:lpstr>Projeções</vt:lpstr>
      <vt:lpstr>2. Posicionamento Vertical</vt:lpstr>
      <vt:lpstr>2. Posicionamento Vertical</vt:lpstr>
      <vt:lpstr>2.I Formulação do problema de posicionamento</vt:lpstr>
      <vt:lpstr>Intersecção entre segmentos</vt:lpstr>
      <vt:lpstr>Intersecção entre segmentos</vt:lpstr>
      <vt:lpstr>Solução do problema de posicionamento</vt:lpstr>
      <vt:lpstr>Separação em subconjuntos</vt:lpstr>
      <vt:lpstr>Separação em subconjuntos</vt:lpstr>
      <vt:lpstr>Definição da função objetivo</vt:lpstr>
      <vt:lpstr>2. II Heurística Gulosa</vt:lpstr>
      <vt:lpstr>Heurística Gulosa</vt:lpstr>
      <vt:lpstr>Heurística Gulosa - exemplo</vt:lpstr>
      <vt:lpstr>Heurística Gulosa - exemplo</vt:lpstr>
      <vt:lpstr>Heurística Gulosa - exemplo</vt:lpstr>
      <vt:lpstr>Heurística Gulosa - exemplo</vt:lpstr>
      <vt:lpstr>2. III Programação Quadrática Mista Inteira (MIQP)</vt:lpstr>
      <vt:lpstr>Programação Quadrática Mista Inteira (MIQP)</vt:lpstr>
      <vt:lpstr>3. Representação Interna</vt:lpstr>
      <vt:lpstr>Events-Vis: Método</vt:lpstr>
      <vt:lpstr>Avaliação do método</vt:lpstr>
      <vt:lpstr>Avaliação quantitativa do método</vt:lpstr>
      <vt:lpstr>Resultados parciais</vt:lpstr>
      <vt:lpstr>Estudo de caso</vt:lpstr>
      <vt:lpstr>Conjunto de dados</vt:lpstr>
      <vt:lpstr>Apresentação do PowerPoint</vt:lpstr>
      <vt:lpstr>Apresentação do PowerPoint</vt:lpstr>
      <vt:lpstr>Trabalhos futuros</vt:lpstr>
      <vt:lpstr>Muito obrigado! Dúvidas? Sugestões?</vt:lpstr>
      <vt:lpstr>Métodos de agrupamento</vt:lpstr>
      <vt:lpstr>Métodos de agrupamento</vt:lpstr>
      <vt:lpstr>Curva de Hilbert</vt:lpstr>
      <vt:lpstr>Programação Quadrática Mista Inteira (MIQP)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Events-Vis</dc:title>
  <dc:creator>Giovani de Almeida Valdrighi</dc:creator>
  <cp:lastModifiedBy>Giovani de Almeida Valdrighi</cp:lastModifiedBy>
  <cp:revision>62</cp:revision>
  <dcterms:created xsi:type="dcterms:W3CDTF">2021-06-16T19:40:56Z</dcterms:created>
  <dcterms:modified xsi:type="dcterms:W3CDTF">2021-10-26T18:36:53Z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0x010100B4CBEEC0BE24BE4CB79BB457D6ABA776</vt:lpwstr>
  </property>
</Properties>
</file>